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  <p:sldMasterId id="2147483693" r:id="rId2"/>
    <p:sldMasterId id="2147483711" r:id="rId3"/>
  </p:sldMasterIdLst>
  <p:notesMasterIdLst>
    <p:notesMasterId r:id="rId19"/>
  </p:notesMasterIdLst>
  <p:handoutMasterIdLst>
    <p:handoutMasterId r:id="rId20"/>
  </p:handoutMasterIdLst>
  <p:sldIdLst>
    <p:sldId id="367" r:id="rId4"/>
    <p:sldId id="409" r:id="rId5"/>
    <p:sldId id="404" r:id="rId6"/>
    <p:sldId id="405" r:id="rId7"/>
    <p:sldId id="406" r:id="rId8"/>
    <p:sldId id="407" r:id="rId9"/>
    <p:sldId id="408" r:id="rId10"/>
    <p:sldId id="410" r:id="rId11"/>
    <p:sldId id="411" r:id="rId12"/>
    <p:sldId id="412" r:id="rId13"/>
    <p:sldId id="413" r:id="rId14"/>
    <p:sldId id="415" r:id="rId15"/>
    <p:sldId id="416" r:id="rId16"/>
    <p:sldId id="403" r:id="rId17"/>
    <p:sldId id="370" r:id="rId18"/>
  </p:sldIdLst>
  <p:sldSz cx="9144000" cy="5143500" type="screen16x9"/>
  <p:notesSz cx="6794500" cy="9931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71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ECCB"/>
    <a:srgbClr val="EAEAEA"/>
    <a:srgbClr val="F0F7FA"/>
    <a:srgbClr val="EAE7EE"/>
    <a:srgbClr val="C80205"/>
    <a:srgbClr val="FFFFFF"/>
    <a:srgbClr val="64B22F"/>
    <a:srgbClr val="52A1C3"/>
    <a:srgbClr val="0074A7"/>
    <a:srgbClr val="FEED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45" autoAdjust="0"/>
    <p:restoredTop sz="88391" autoAdjust="0"/>
  </p:normalViewPr>
  <p:slideViewPr>
    <p:cSldViewPr>
      <p:cViewPr varScale="1">
        <p:scale>
          <a:sx n="131" d="100"/>
          <a:sy n="131" d="100"/>
        </p:scale>
        <p:origin x="984" y="114"/>
      </p:cViewPr>
      <p:guideLst>
        <p:guide orient="horz" pos="1620"/>
        <p:guide pos="2880"/>
        <p:guide orient="horz" pos="171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4497" cy="498487"/>
          </a:xfrm>
          <a:prstGeom prst="rect">
            <a:avLst/>
          </a:prstGeom>
        </p:spPr>
        <p:txBody>
          <a:bodyPr vert="horz" lIns="92197" tIns="46099" rIns="92197" bIns="4609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8399" y="0"/>
            <a:ext cx="2944497" cy="498487"/>
          </a:xfrm>
          <a:prstGeom prst="rect">
            <a:avLst/>
          </a:prstGeom>
        </p:spPr>
        <p:txBody>
          <a:bodyPr vert="horz" lIns="92197" tIns="46099" rIns="92197" bIns="46099" rtlCol="0"/>
          <a:lstStyle>
            <a:lvl1pPr algn="r">
              <a:defRPr sz="1200"/>
            </a:lvl1pPr>
          </a:lstStyle>
          <a:p>
            <a:fld id="{38A96916-4426-403B-94E3-DED009436DAB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32914"/>
            <a:ext cx="2944497" cy="498487"/>
          </a:xfrm>
          <a:prstGeom prst="rect">
            <a:avLst/>
          </a:prstGeom>
        </p:spPr>
        <p:txBody>
          <a:bodyPr vert="horz" lIns="92197" tIns="46099" rIns="92197" bIns="4609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8399" y="9432914"/>
            <a:ext cx="2944497" cy="498487"/>
          </a:xfrm>
          <a:prstGeom prst="rect">
            <a:avLst/>
          </a:prstGeom>
        </p:spPr>
        <p:txBody>
          <a:bodyPr vert="horz" lIns="92197" tIns="46099" rIns="92197" bIns="46099" rtlCol="0" anchor="b"/>
          <a:lstStyle>
            <a:lvl1pPr algn="r">
              <a:defRPr sz="1200"/>
            </a:lvl1pPr>
          </a:lstStyle>
          <a:p>
            <a:fld id="{495B227A-41C2-4CA8-A2FF-882A191E53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805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4283" cy="498295"/>
          </a:xfrm>
          <a:prstGeom prst="rect">
            <a:avLst/>
          </a:prstGeom>
        </p:spPr>
        <p:txBody>
          <a:bodyPr vert="horz" lIns="92197" tIns="46099" rIns="92197" bIns="4609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645" y="1"/>
            <a:ext cx="2944283" cy="498295"/>
          </a:xfrm>
          <a:prstGeom prst="rect">
            <a:avLst/>
          </a:prstGeom>
        </p:spPr>
        <p:txBody>
          <a:bodyPr vert="horz" lIns="92197" tIns="46099" rIns="92197" bIns="46099" rtlCol="0"/>
          <a:lstStyle>
            <a:lvl1pPr algn="r">
              <a:defRPr sz="1200"/>
            </a:lvl1pPr>
          </a:lstStyle>
          <a:p>
            <a:fld id="{4EF014B8-E910-4D24-AFE3-04D3F0C347A4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97" tIns="46099" rIns="92197" bIns="4609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90"/>
          </a:xfrm>
          <a:prstGeom prst="rect">
            <a:avLst/>
          </a:prstGeom>
        </p:spPr>
        <p:txBody>
          <a:bodyPr vert="horz" lIns="92197" tIns="46099" rIns="92197" bIns="4609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4283" cy="498294"/>
          </a:xfrm>
          <a:prstGeom prst="rect">
            <a:avLst/>
          </a:prstGeom>
        </p:spPr>
        <p:txBody>
          <a:bodyPr vert="horz" lIns="92197" tIns="46099" rIns="92197" bIns="4609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2197" tIns="46099" rIns="92197" bIns="46099" rtlCol="0" anchor="b"/>
          <a:lstStyle>
            <a:lvl1pPr algn="r">
              <a:defRPr sz="1200"/>
            </a:lvl1pPr>
          </a:lstStyle>
          <a:p>
            <a:fld id="{3D0FA186-E46C-462A-BFAC-8019311ECF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282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FA186-E46C-462A-BFAC-8019311ECFA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966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FA186-E46C-462A-BFAC-8019311ECFA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627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FA186-E46C-462A-BFAC-8019311ECFA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551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FA186-E46C-462A-BFAC-8019311ECFA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865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FA186-E46C-462A-BFAC-8019311ECFA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479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FA186-E46C-462A-BFAC-8019311ECFA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223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C5B7-AFD2-45A7-A676-7DB58089C91D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150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E6C38-DC41-40AD-A3E1-A6E9F6A46E0D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41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8AACA-AF65-43F4-865A-9CE0CC4F54B2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870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429"/>
            <a:ext cx="9142412" cy="514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5926140" y="3844769"/>
            <a:ext cx="923925" cy="28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405" tIns="32202" rIns="64405" bIns="32202"/>
          <a:lstStyle>
            <a:lvl1pPr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801626" eaLnBrk="1" hangingPunct="1">
              <a:defRPr/>
            </a:pPr>
            <a:endParaRPr lang="ru-RU" sz="1400" smtClean="0">
              <a:solidFill>
                <a:srgbClr val="0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8" y="1205153"/>
            <a:ext cx="7320689" cy="3621940"/>
          </a:xfrm>
        </p:spPr>
        <p:txBody>
          <a:bodyPr/>
          <a:lstStyle>
            <a:lvl1pPr marL="256053" indent="0">
              <a:buFontTx/>
              <a:buNone/>
              <a:defRPr b="1">
                <a:latin typeface="+mj-lt"/>
              </a:defRPr>
            </a:lvl1pPr>
            <a:lvl2pPr marL="253815" indent="2237">
              <a:defRPr>
                <a:latin typeface="+mj-lt"/>
              </a:defRPr>
            </a:lvl2pPr>
            <a:lvl3pPr marL="442778" indent="-183373">
              <a:tabLst/>
              <a:defRPr>
                <a:latin typeface="+mj-lt"/>
              </a:defRPr>
            </a:lvl3pPr>
            <a:lvl4pPr marL="0" indent="253815">
              <a:lnSpc>
                <a:spcPts val="1268"/>
              </a:lnSpc>
              <a:spcBef>
                <a:spcPts val="282"/>
              </a:spcBef>
              <a:defRPr>
                <a:latin typeface="+mj-lt"/>
              </a:defRPr>
            </a:lvl4pPr>
            <a:lvl5pPr>
              <a:lnSpc>
                <a:spcPts val="1268"/>
              </a:lnSpc>
              <a:spcBef>
                <a:spcPts val="282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02"/>
            <a:ext cx="7337192" cy="829352"/>
          </a:xfrm>
        </p:spPr>
        <p:txBody>
          <a:bodyPr/>
          <a:lstStyle>
            <a:lvl1pPr marL="0" marR="0" indent="0" defTabSz="73465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8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4A33CF-D9D7-4F2E-AD83-2EC7DC59631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5531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169"/>
            <a:ext cx="9144000" cy="5142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795031"/>
            <a:ext cx="7772400" cy="1102519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92159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61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2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18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24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0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371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433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49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4633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-556"/>
            <a:ext cx="9144000" cy="5142895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478501" y="935856"/>
            <a:ext cx="6102883" cy="3580110"/>
          </a:xfrm>
        </p:spPr>
        <p:txBody>
          <a:bodyPr anchor="t">
            <a:normAutofit/>
          </a:bodyPr>
          <a:lstStyle>
            <a:lvl1pPr algn="l">
              <a:lnSpc>
                <a:spcPts val="5391"/>
              </a:lnSpc>
              <a:defRPr sz="4700" b="1">
                <a:solidFill>
                  <a:srgbClr val="8D8C90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7956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94"/>
            <a:ext cx="7632700" cy="3206749"/>
          </a:xfrm>
        </p:spPr>
        <p:txBody>
          <a:bodyPr>
            <a:noAutofit/>
          </a:bodyPr>
          <a:lstStyle>
            <a:lvl1pPr marL="283135" indent="0">
              <a:buFontTx/>
              <a:buNone/>
              <a:defRPr b="1">
                <a:latin typeface="+mj-lt"/>
              </a:defRPr>
            </a:lvl1pPr>
            <a:lvl2pPr marL="280669" indent="2485">
              <a:defRPr>
                <a:latin typeface="+mj-lt"/>
              </a:defRPr>
            </a:lvl2pPr>
            <a:lvl3pPr marL="489620" indent="-202775">
              <a:tabLst/>
              <a:defRPr>
                <a:latin typeface="+mj-lt"/>
              </a:defRPr>
            </a:lvl3pPr>
            <a:lvl4pPr marL="0" indent="280669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3845307"/>
            <a:ext cx="923618" cy="282640"/>
          </a:xfrm>
          <a:prstGeom prst="rect">
            <a:avLst/>
          </a:prstGeom>
          <a:noFill/>
        </p:spPr>
        <p:txBody>
          <a:bodyPr wrap="square" lIns="71213" tIns="35608" rIns="71213" bIns="35608" rtlCol="0">
            <a:noAutofit/>
          </a:bodyPr>
          <a:lstStyle/>
          <a:p>
            <a:pPr defTabSz="812381"/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11189" y="558814"/>
            <a:ext cx="7548638" cy="946151"/>
          </a:xfrm>
        </p:spPr>
        <p:txBody>
          <a:bodyPr/>
          <a:lstStyle>
            <a:lvl1pPr marL="0" marR="0" indent="0" defTabSz="81238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238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429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94"/>
            <a:ext cx="7632700" cy="3206749"/>
          </a:xfrm>
        </p:spPr>
        <p:txBody>
          <a:bodyPr>
            <a:noAutofit/>
          </a:bodyPr>
          <a:lstStyle>
            <a:lvl1pPr marL="283135" indent="0">
              <a:buFontTx/>
              <a:buNone/>
              <a:defRPr b="1">
                <a:latin typeface="+mj-lt"/>
              </a:defRPr>
            </a:lvl1pPr>
            <a:lvl2pPr marL="280669" indent="2485">
              <a:defRPr>
                <a:latin typeface="+mj-lt"/>
              </a:defRPr>
            </a:lvl2pPr>
            <a:lvl3pPr marL="489620" indent="-202775">
              <a:tabLst/>
              <a:defRPr>
                <a:latin typeface="+mj-lt"/>
              </a:defRPr>
            </a:lvl3pPr>
            <a:lvl4pPr marL="0" indent="280669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3845307"/>
            <a:ext cx="923618" cy="282640"/>
          </a:xfrm>
          <a:prstGeom prst="rect">
            <a:avLst/>
          </a:prstGeom>
          <a:noFill/>
        </p:spPr>
        <p:txBody>
          <a:bodyPr wrap="square" lIns="71213" tIns="35608" rIns="71213" bIns="35608" rtlCol="0">
            <a:noAutofit/>
          </a:bodyPr>
          <a:lstStyle/>
          <a:p>
            <a:pPr defTabSz="812381"/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11220" y="558801"/>
            <a:ext cx="7632699" cy="946150"/>
          </a:xfrm>
        </p:spPr>
        <p:txBody>
          <a:bodyPr>
            <a:noAutofit/>
          </a:bodyPr>
          <a:lstStyle>
            <a:lvl1pPr marL="0" marR="0" indent="0" defTabSz="81238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238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771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1169"/>
            <a:ext cx="9143998" cy="514289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94"/>
            <a:ext cx="7632700" cy="3206749"/>
          </a:xfrm>
        </p:spPr>
        <p:txBody>
          <a:bodyPr>
            <a:noAutofit/>
          </a:bodyPr>
          <a:lstStyle>
            <a:lvl1pPr marL="283135" indent="0">
              <a:buFontTx/>
              <a:buNone/>
              <a:defRPr b="1">
                <a:latin typeface="+mj-lt"/>
              </a:defRPr>
            </a:lvl1pPr>
            <a:lvl2pPr marL="283135" indent="0">
              <a:defRPr>
                <a:latin typeface="+mj-lt"/>
              </a:defRPr>
            </a:lvl2pPr>
            <a:lvl3pPr marL="489620" indent="-202775">
              <a:defRPr>
                <a:latin typeface="+mj-lt"/>
              </a:defRPr>
            </a:lvl3pPr>
            <a:lvl4pPr marL="0" indent="280669">
              <a:defRPr>
                <a:latin typeface="+mj-lt"/>
              </a:defRPr>
            </a:lvl4pPr>
            <a:lvl5pPr marL="1117717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611220" y="558801"/>
            <a:ext cx="7632699" cy="946150"/>
          </a:xfrm>
        </p:spPr>
        <p:txBody>
          <a:bodyPr>
            <a:noAutofit/>
          </a:bodyPr>
          <a:lstStyle>
            <a:lvl1pPr marL="0" marR="0" indent="0" defTabSz="81238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238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023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169"/>
            <a:ext cx="9144000" cy="514289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94"/>
            <a:ext cx="7632700" cy="3206749"/>
          </a:xfrm>
        </p:spPr>
        <p:txBody>
          <a:bodyPr>
            <a:noAutofit/>
          </a:bodyPr>
          <a:lstStyle>
            <a:lvl1pPr marL="283135" indent="0">
              <a:buFontTx/>
              <a:buNone/>
              <a:defRPr b="1">
                <a:latin typeface="+mj-lt"/>
              </a:defRPr>
            </a:lvl1pPr>
            <a:lvl2pPr marL="283135" indent="0">
              <a:defRPr>
                <a:latin typeface="+mj-lt"/>
              </a:defRPr>
            </a:lvl2pPr>
            <a:lvl3pPr marL="489620" indent="-202775">
              <a:defRPr>
                <a:latin typeface="+mj-lt"/>
              </a:defRPr>
            </a:lvl3pPr>
            <a:lvl4pPr marL="0" indent="280669">
              <a:defRPr>
                <a:latin typeface="+mj-lt"/>
              </a:defRPr>
            </a:lvl4pPr>
            <a:lvl5pPr marL="1117717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611220" y="558801"/>
            <a:ext cx="7632699" cy="946150"/>
          </a:xfrm>
        </p:spPr>
        <p:txBody>
          <a:bodyPr>
            <a:noAutofit/>
          </a:bodyPr>
          <a:lstStyle>
            <a:lvl1pPr marL="0" marR="0" indent="0" defTabSz="81238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238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4141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-556"/>
            <a:ext cx="9144000" cy="5142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7046" y="1478188"/>
            <a:ext cx="5736842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7046" y="353047"/>
            <a:ext cx="5736842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61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23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1856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2475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3094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3714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4332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4952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32007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3ADCB-149B-4DBA-B52D-C1204749EBFD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6067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9" y="558812"/>
            <a:ext cx="8075612" cy="94615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90" y="1504951"/>
            <a:ext cx="3647576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4951"/>
            <a:ext cx="3671888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7971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75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193" indent="0">
              <a:buNone/>
              <a:defRPr sz="1800" b="1"/>
            </a:lvl2pPr>
            <a:lvl3pPr marL="812381" indent="0">
              <a:buNone/>
              <a:defRPr sz="1600" b="1"/>
            </a:lvl3pPr>
            <a:lvl4pPr marL="1218566" indent="0">
              <a:buNone/>
              <a:defRPr sz="1400" b="1"/>
            </a:lvl4pPr>
            <a:lvl5pPr marL="1624754" indent="0">
              <a:buNone/>
              <a:defRPr sz="1400" b="1"/>
            </a:lvl5pPr>
            <a:lvl6pPr marL="2030948" indent="0">
              <a:buNone/>
              <a:defRPr sz="1400" b="1"/>
            </a:lvl6pPr>
            <a:lvl7pPr marL="2437142" indent="0">
              <a:buNone/>
              <a:defRPr sz="1400" b="1"/>
            </a:lvl7pPr>
            <a:lvl8pPr marL="2843329" indent="0">
              <a:buNone/>
              <a:defRPr sz="1400" b="1"/>
            </a:lvl8pPr>
            <a:lvl9pPr marL="324952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82" y="1151375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193" indent="0">
              <a:buNone/>
              <a:defRPr sz="1800" b="1"/>
            </a:lvl2pPr>
            <a:lvl3pPr marL="812381" indent="0">
              <a:buNone/>
              <a:defRPr sz="1600" b="1"/>
            </a:lvl3pPr>
            <a:lvl4pPr marL="1218566" indent="0">
              <a:buNone/>
              <a:defRPr sz="1400" b="1"/>
            </a:lvl4pPr>
            <a:lvl5pPr marL="1624754" indent="0">
              <a:buNone/>
              <a:defRPr sz="1400" b="1"/>
            </a:lvl5pPr>
            <a:lvl6pPr marL="2030948" indent="0">
              <a:buNone/>
              <a:defRPr sz="1400" b="1"/>
            </a:lvl6pPr>
            <a:lvl7pPr marL="2437142" indent="0">
              <a:buNone/>
              <a:defRPr sz="1400" b="1"/>
            </a:lvl7pPr>
            <a:lvl8pPr marL="2843329" indent="0">
              <a:buNone/>
              <a:defRPr sz="1400" b="1"/>
            </a:lvl8pPr>
            <a:lvl9pPr marL="324952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82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5A173-E5E4-4B86-BADB-BBB422306F4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7635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99" y="778396"/>
            <a:ext cx="7562805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376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EE4C3-B3F9-4492-AC4E-AEB8AB20370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4071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33" y="204830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33" y="1076328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6193" indent="0">
              <a:buNone/>
              <a:defRPr sz="1100"/>
            </a:lvl2pPr>
            <a:lvl3pPr marL="812381" indent="0">
              <a:buNone/>
              <a:defRPr sz="900"/>
            </a:lvl3pPr>
            <a:lvl4pPr marL="1218566" indent="0">
              <a:buNone/>
              <a:defRPr sz="800"/>
            </a:lvl4pPr>
            <a:lvl5pPr marL="1624754" indent="0">
              <a:buNone/>
              <a:defRPr sz="800"/>
            </a:lvl5pPr>
            <a:lvl6pPr marL="2030948" indent="0">
              <a:buNone/>
              <a:defRPr sz="800"/>
            </a:lvl6pPr>
            <a:lvl7pPr marL="2437142" indent="0">
              <a:buNone/>
              <a:defRPr sz="800"/>
            </a:lvl7pPr>
            <a:lvl8pPr marL="2843329" indent="0">
              <a:buNone/>
              <a:defRPr sz="800"/>
            </a:lvl8pPr>
            <a:lvl9pPr marL="324952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C1266-D9B9-4642-A506-7317DD4ADF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0699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900"/>
            </a:lvl1pPr>
            <a:lvl2pPr marL="406193" indent="0">
              <a:buNone/>
              <a:defRPr sz="2500"/>
            </a:lvl2pPr>
            <a:lvl3pPr marL="812381" indent="0">
              <a:buNone/>
              <a:defRPr sz="2100"/>
            </a:lvl3pPr>
            <a:lvl4pPr marL="1218566" indent="0">
              <a:buNone/>
              <a:defRPr sz="1800"/>
            </a:lvl4pPr>
            <a:lvl5pPr marL="1624754" indent="0">
              <a:buNone/>
              <a:defRPr sz="1800"/>
            </a:lvl5pPr>
            <a:lvl6pPr marL="2030948" indent="0">
              <a:buNone/>
              <a:defRPr sz="1800"/>
            </a:lvl6pPr>
            <a:lvl7pPr marL="2437142" indent="0">
              <a:buNone/>
              <a:defRPr sz="1800"/>
            </a:lvl7pPr>
            <a:lvl8pPr marL="2843329" indent="0">
              <a:buNone/>
              <a:defRPr sz="1800"/>
            </a:lvl8pPr>
            <a:lvl9pPr marL="3249523" indent="0">
              <a:buNone/>
              <a:defRPr sz="18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6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6193" indent="0">
              <a:buNone/>
              <a:defRPr sz="1100"/>
            </a:lvl2pPr>
            <a:lvl3pPr marL="812381" indent="0">
              <a:buNone/>
              <a:defRPr sz="900"/>
            </a:lvl3pPr>
            <a:lvl4pPr marL="1218566" indent="0">
              <a:buNone/>
              <a:defRPr sz="800"/>
            </a:lvl4pPr>
            <a:lvl5pPr marL="1624754" indent="0">
              <a:buNone/>
              <a:defRPr sz="800"/>
            </a:lvl5pPr>
            <a:lvl6pPr marL="2030948" indent="0">
              <a:buNone/>
              <a:defRPr sz="800"/>
            </a:lvl6pPr>
            <a:lvl7pPr marL="2437142" indent="0">
              <a:buNone/>
              <a:defRPr sz="800"/>
            </a:lvl7pPr>
            <a:lvl8pPr marL="2843329" indent="0">
              <a:buNone/>
              <a:defRPr sz="800"/>
            </a:lvl8pPr>
            <a:lvl9pPr marL="324952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78A2D-CC43-4DD9-8CF9-DF5286C3CC1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9401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58524-75FA-4DFF-9D30-F97C17CE17A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0942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09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B2CD-5EDF-45E0-A730-F2C3E6027E1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0939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89" y="367196"/>
            <a:ext cx="7343979" cy="83259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4E1B3C2-7AE0-4C6C-9691-CB6BB781DB43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9875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429"/>
            <a:ext cx="9142412" cy="514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5926140" y="3844769"/>
            <a:ext cx="923925" cy="28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405" tIns="32202" rIns="64405" bIns="32202"/>
          <a:lstStyle>
            <a:lvl1pPr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801626" eaLnBrk="1" hangingPunct="1">
              <a:defRPr/>
            </a:pPr>
            <a:endParaRPr lang="ru-RU" sz="1400" smtClean="0">
              <a:solidFill>
                <a:srgbClr val="0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8" y="1205153"/>
            <a:ext cx="7320689" cy="3621940"/>
          </a:xfrm>
        </p:spPr>
        <p:txBody>
          <a:bodyPr/>
          <a:lstStyle>
            <a:lvl1pPr marL="256053" indent="0">
              <a:buFontTx/>
              <a:buNone/>
              <a:defRPr b="1">
                <a:latin typeface="+mj-lt"/>
              </a:defRPr>
            </a:lvl1pPr>
            <a:lvl2pPr marL="253815" indent="2237">
              <a:defRPr>
                <a:latin typeface="+mj-lt"/>
              </a:defRPr>
            </a:lvl2pPr>
            <a:lvl3pPr marL="442778" indent="-183373">
              <a:tabLst/>
              <a:defRPr>
                <a:latin typeface="+mj-lt"/>
              </a:defRPr>
            </a:lvl3pPr>
            <a:lvl4pPr marL="0" indent="253815">
              <a:lnSpc>
                <a:spcPts val="1268"/>
              </a:lnSpc>
              <a:spcBef>
                <a:spcPts val="282"/>
              </a:spcBef>
              <a:defRPr>
                <a:latin typeface="+mj-lt"/>
              </a:defRPr>
            </a:lvl4pPr>
            <a:lvl5pPr>
              <a:lnSpc>
                <a:spcPts val="1268"/>
              </a:lnSpc>
              <a:spcBef>
                <a:spcPts val="282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02"/>
            <a:ext cx="7337192" cy="829352"/>
          </a:xfrm>
        </p:spPr>
        <p:txBody>
          <a:bodyPr/>
          <a:lstStyle>
            <a:lvl1pPr marL="0" marR="0" indent="0" defTabSz="73465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8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4A33CF-D9D7-4F2E-AD83-2EC7DC59631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881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ACB68-3880-4ADA-B7BF-31D6C7801F65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3471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83C82-2CB0-403B-8A56-3B54E47C14C4}" type="slidenum">
              <a:rPr lang="ru-RU" alt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83181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1169"/>
            <a:ext cx="9144000" cy="51428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53059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196"/>
            <a:ext cx="9142412" cy="5142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926209" y="3846910"/>
            <a:ext cx="923925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497" tIns="39749" rIns="79497" bIns="39749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5813" indent="-227013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30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02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74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46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707" y="1205166"/>
            <a:ext cx="7320689" cy="3621940"/>
          </a:xfrm>
        </p:spPr>
        <p:txBody>
          <a:bodyPr/>
          <a:lstStyle>
            <a:lvl1pPr marL="316328" indent="0">
              <a:buFontTx/>
              <a:buNone/>
              <a:defRPr b="1">
                <a:latin typeface="+mj-lt"/>
              </a:defRPr>
            </a:lvl1pPr>
            <a:lvl2pPr marL="313570" indent="2783">
              <a:defRPr>
                <a:latin typeface="+mj-lt"/>
              </a:defRPr>
            </a:lvl2pPr>
            <a:lvl3pPr marL="547008" indent="-226545">
              <a:tabLst/>
              <a:defRPr>
                <a:latin typeface="+mj-lt"/>
              </a:defRPr>
            </a:lvl3pPr>
            <a:lvl4pPr marL="0" indent="313570">
              <a:lnSpc>
                <a:spcPts val="1578"/>
              </a:lnSpc>
              <a:spcBef>
                <a:spcPts val="351"/>
              </a:spcBef>
              <a:defRPr>
                <a:latin typeface="+mj-lt"/>
              </a:defRPr>
            </a:lvl4pPr>
            <a:lvl5pPr>
              <a:lnSpc>
                <a:spcPts val="1578"/>
              </a:lnSpc>
              <a:spcBef>
                <a:spcPts val="35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15"/>
            <a:ext cx="7337192" cy="829352"/>
          </a:xfrm>
        </p:spPr>
        <p:txBody>
          <a:bodyPr/>
          <a:lstStyle>
            <a:lvl1pPr marL="0" marR="0" indent="0" defTabSz="90760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09049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9D0797A-33CF-4BB8-8CCB-9DDB0B488B5F}" type="slidenum">
              <a:rPr lang="ru-RU" alt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761406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" y="0"/>
            <a:ext cx="9142413" cy="5142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707" y="1205166"/>
            <a:ext cx="7320689" cy="3621940"/>
          </a:xfrm>
        </p:spPr>
        <p:txBody>
          <a:bodyPr/>
          <a:lstStyle>
            <a:lvl1pPr marL="316328" indent="0">
              <a:buFontTx/>
              <a:buNone/>
              <a:defRPr b="1">
                <a:latin typeface="+mj-lt"/>
              </a:defRPr>
            </a:lvl1pPr>
            <a:lvl2pPr marL="316328" indent="0">
              <a:defRPr>
                <a:latin typeface="+mj-lt"/>
              </a:defRPr>
            </a:lvl2pPr>
            <a:lvl3pPr marL="547008" indent="-226545">
              <a:defRPr>
                <a:latin typeface="+mj-lt"/>
              </a:defRPr>
            </a:lvl3pPr>
            <a:lvl4pPr marL="0" indent="313570">
              <a:defRPr>
                <a:latin typeface="+mj-lt"/>
              </a:defRPr>
            </a:lvl4pPr>
            <a:lvl5pPr marL="1248746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55" y="375815"/>
            <a:ext cx="7337901" cy="829352"/>
          </a:xfrm>
        </p:spPr>
        <p:txBody>
          <a:bodyPr/>
          <a:lstStyle>
            <a:lvl1pPr marL="0" marR="0" indent="0" defTabSz="90760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09049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D8ED851C-A96E-4531-8813-94A897DC60F4}" type="slidenum">
              <a:rPr lang="ru-RU" alt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983348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6081543"/>
      </p:ext>
    </p:extLst>
  </p:cSld>
  <p:clrMapOvr>
    <a:masterClrMapping/>
  </p:clrMapOvr>
  <p:transition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5" y="1205154"/>
            <a:ext cx="3620764" cy="35218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91" y="1205154"/>
            <a:ext cx="3644897" cy="35218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09049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3F0500C-C7B2-4D2D-9DFF-226F6765D948}" type="slidenum">
              <a:rPr lang="ru-RU" alt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667282"/>
      </p:ext>
    </p:extLst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169"/>
            <a:ext cx="9144000" cy="5142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794995"/>
            <a:ext cx="7772400" cy="1102519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92159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7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53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2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0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8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3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42417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429"/>
            <a:ext cx="9142412" cy="514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5926139" y="3844768"/>
            <a:ext cx="923925" cy="28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405" tIns="32202" rIns="64405" bIns="32202"/>
          <a:lstStyle>
            <a:lvl1pPr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801634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00" smtClean="0">
              <a:solidFill>
                <a:srgbClr val="0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7" y="1205153"/>
            <a:ext cx="7320689" cy="3621940"/>
          </a:xfrm>
        </p:spPr>
        <p:txBody>
          <a:bodyPr/>
          <a:lstStyle>
            <a:lvl1pPr marL="256055" indent="0">
              <a:buFontTx/>
              <a:buNone/>
              <a:defRPr b="1">
                <a:latin typeface="+mj-lt"/>
              </a:defRPr>
            </a:lvl1pPr>
            <a:lvl2pPr marL="253818" indent="2237">
              <a:defRPr>
                <a:latin typeface="+mj-lt"/>
              </a:defRPr>
            </a:lvl2pPr>
            <a:lvl3pPr marL="442783" indent="-183375">
              <a:tabLst/>
              <a:defRPr>
                <a:latin typeface="+mj-lt"/>
              </a:defRPr>
            </a:lvl3pPr>
            <a:lvl4pPr marL="0" indent="253818">
              <a:lnSpc>
                <a:spcPts val="1268"/>
              </a:lnSpc>
              <a:spcBef>
                <a:spcPts val="282"/>
              </a:spcBef>
              <a:defRPr>
                <a:latin typeface="+mj-lt"/>
              </a:defRPr>
            </a:lvl4pPr>
            <a:lvl5pPr>
              <a:lnSpc>
                <a:spcPts val="1268"/>
              </a:lnSpc>
              <a:spcBef>
                <a:spcPts val="282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02"/>
            <a:ext cx="7337192" cy="829352"/>
          </a:xfrm>
        </p:spPr>
        <p:txBody>
          <a:bodyPr/>
          <a:lstStyle>
            <a:lvl1pPr marL="0" marR="0" indent="0" defTabSz="73466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8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4A33CF-D9D7-4F2E-AD83-2EC7DC59631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3881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194"/>
            <a:ext cx="9142412" cy="5142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926177" y="3846910"/>
            <a:ext cx="923925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737" tIns="39869" rIns="79737" bIns="39869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5813" indent="-227013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30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02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74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46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87" y="1205166"/>
            <a:ext cx="7320689" cy="3621940"/>
          </a:xfrm>
        </p:spPr>
        <p:txBody>
          <a:bodyPr/>
          <a:lstStyle>
            <a:lvl1pPr marL="317276" indent="0">
              <a:buFontTx/>
              <a:buNone/>
              <a:defRPr b="1">
                <a:latin typeface="+mj-lt"/>
              </a:defRPr>
            </a:lvl1pPr>
            <a:lvl2pPr marL="314512" indent="2783">
              <a:defRPr>
                <a:latin typeface="+mj-lt"/>
              </a:defRPr>
            </a:lvl2pPr>
            <a:lvl3pPr marL="548661" indent="-227225">
              <a:tabLst/>
              <a:defRPr>
                <a:latin typeface="+mj-lt"/>
              </a:defRPr>
            </a:lvl3pPr>
            <a:lvl4pPr marL="0" indent="314512">
              <a:lnSpc>
                <a:spcPts val="1578"/>
              </a:lnSpc>
              <a:spcBef>
                <a:spcPts val="351"/>
              </a:spcBef>
              <a:defRPr>
                <a:latin typeface="+mj-lt"/>
              </a:defRPr>
            </a:lvl4pPr>
            <a:lvl5pPr>
              <a:lnSpc>
                <a:spcPts val="1578"/>
              </a:lnSpc>
              <a:spcBef>
                <a:spcPts val="35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15"/>
            <a:ext cx="7337192" cy="829352"/>
          </a:xfrm>
        </p:spPr>
        <p:txBody>
          <a:bodyPr/>
          <a:lstStyle>
            <a:lvl1pPr marL="0" marR="0" indent="0" defTabSz="91033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1788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9D0797A-33CF-4BB8-8CCB-9DDB0B488B5F}" type="slidenum">
              <a:rPr lang="ru-RU" alt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923978"/>
      </p:ext>
    </p:extLst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429"/>
            <a:ext cx="9142412" cy="514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5926139" y="3844768"/>
            <a:ext cx="923925" cy="28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405" tIns="32202" rIns="64405" bIns="32202"/>
          <a:lstStyle>
            <a:lvl1pPr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801634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00" dirty="0" smtClean="0">
              <a:solidFill>
                <a:srgbClr val="0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7" y="1205153"/>
            <a:ext cx="7320689" cy="3621940"/>
          </a:xfrm>
        </p:spPr>
        <p:txBody>
          <a:bodyPr/>
          <a:lstStyle>
            <a:lvl1pPr marL="256055" indent="0">
              <a:buFontTx/>
              <a:buNone/>
              <a:defRPr b="1">
                <a:latin typeface="+mj-lt"/>
              </a:defRPr>
            </a:lvl1pPr>
            <a:lvl2pPr marL="253818" indent="2237">
              <a:defRPr>
                <a:latin typeface="+mj-lt"/>
              </a:defRPr>
            </a:lvl2pPr>
            <a:lvl3pPr marL="442783" indent="-183375">
              <a:tabLst/>
              <a:defRPr>
                <a:latin typeface="+mj-lt"/>
              </a:defRPr>
            </a:lvl3pPr>
            <a:lvl4pPr marL="0" indent="253818">
              <a:lnSpc>
                <a:spcPts val="1268"/>
              </a:lnSpc>
              <a:spcBef>
                <a:spcPts val="282"/>
              </a:spcBef>
              <a:defRPr>
                <a:latin typeface="+mj-lt"/>
              </a:defRPr>
            </a:lvl4pPr>
            <a:lvl5pPr>
              <a:lnSpc>
                <a:spcPts val="1268"/>
              </a:lnSpc>
              <a:spcBef>
                <a:spcPts val="282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02"/>
            <a:ext cx="7337192" cy="829352"/>
          </a:xfrm>
        </p:spPr>
        <p:txBody>
          <a:bodyPr/>
          <a:lstStyle>
            <a:lvl1pPr marL="0" marR="0" indent="0" defTabSz="73466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8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4A33CF-D9D7-4F2E-AD83-2EC7DC59631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963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803E5-1ED7-4654-A407-4E873BE3714B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0779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429"/>
            <a:ext cx="9142412" cy="514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5926139" y="3844768"/>
            <a:ext cx="923925" cy="28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405" tIns="32202" rIns="64405" bIns="32202"/>
          <a:lstStyle>
            <a:lvl1pPr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801634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00" dirty="0" smtClean="0">
              <a:solidFill>
                <a:srgbClr val="0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7" y="1205153"/>
            <a:ext cx="7320689" cy="3621940"/>
          </a:xfrm>
        </p:spPr>
        <p:txBody>
          <a:bodyPr/>
          <a:lstStyle>
            <a:lvl1pPr marL="256055" indent="0">
              <a:buFontTx/>
              <a:buNone/>
              <a:defRPr b="1">
                <a:latin typeface="+mj-lt"/>
              </a:defRPr>
            </a:lvl1pPr>
            <a:lvl2pPr marL="253818" indent="2237">
              <a:defRPr>
                <a:latin typeface="+mj-lt"/>
              </a:defRPr>
            </a:lvl2pPr>
            <a:lvl3pPr marL="442783" indent="-183375">
              <a:tabLst/>
              <a:defRPr>
                <a:latin typeface="+mj-lt"/>
              </a:defRPr>
            </a:lvl3pPr>
            <a:lvl4pPr marL="0" indent="253818">
              <a:lnSpc>
                <a:spcPts val="1268"/>
              </a:lnSpc>
              <a:spcBef>
                <a:spcPts val="282"/>
              </a:spcBef>
              <a:defRPr>
                <a:latin typeface="+mj-lt"/>
              </a:defRPr>
            </a:lvl4pPr>
            <a:lvl5pPr>
              <a:lnSpc>
                <a:spcPts val="1268"/>
              </a:lnSpc>
              <a:spcBef>
                <a:spcPts val="282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02"/>
            <a:ext cx="7337192" cy="829352"/>
          </a:xfrm>
        </p:spPr>
        <p:txBody>
          <a:bodyPr/>
          <a:lstStyle>
            <a:lvl1pPr marL="0" marR="0" indent="0" defTabSz="73466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8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4A33CF-D9D7-4F2E-AD83-2EC7DC59631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668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429"/>
            <a:ext cx="9142412" cy="514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5926140" y="3844769"/>
            <a:ext cx="923925" cy="28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405" tIns="32202" rIns="64405" bIns="32202"/>
          <a:lstStyle>
            <a:lvl1pPr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801626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00" smtClean="0">
              <a:solidFill>
                <a:srgbClr val="0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8" y="1205153"/>
            <a:ext cx="7320689" cy="3621940"/>
          </a:xfrm>
        </p:spPr>
        <p:txBody>
          <a:bodyPr/>
          <a:lstStyle>
            <a:lvl1pPr marL="256053" indent="0">
              <a:buFontTx/>
              <a:buNone/>
              <a:defRPr b="1">
                <a:latin typeface="+mj-lt"/>
              </a:defRPr>
            </a:lvl1pPr>
            <a:lvl2pPr marL="253815" indent="2237">
              <a:defRPr>
                <a:latin typeface="+mj-lt"/>
              </a:defRPr>
            </a:lvl2pPr>
            <a:lvl3pPr marL="442778" indent="-183373">
              <a:tabLst/>
              <a:defRPr>
                <a:latin typeface="+mj-lt"/>
              </a:defRPr>
            </a:lvl3pPr>
            <a:lvl4pPr marL="0" indent="253815">
              <a:lnSpc>
                <a:spcPts val="1268"/>
              </a:lnSpc>
              <a:spcBef>
                <a:spcPts val="282"/>
              </a:spcBef>
              <a:defRPr>
                <a:latin typeface="+mj-lt"/>
              </a:defRPr>
            </a:lvl4pPr>
            <a:lvl5pPr>
              <a:lnSpc>
                <a:spcPts val="1268"/>
              </a:lnSpc>
              <a:spcBef>
                <a:spcPts val="282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02"/>
            <a:ext cx="7337192" cy="829352"/>
          </a:xfrm>
        </p:spPr>
        <p:txBody>
          <a:bodyPr/>
          <a:lstStyle>
            <a:lvl1pPr marL="0" marR="0" indent="0" defTabSz="73465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8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4A33CF-D9D7-4F2E-AD83-2EC7DC59631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4118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707" y="759420"/>
            <a:ext cx="7320689" cy="151847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707" y="2572295"/>
            <a:ext cx="7320689" cy="225480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380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76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14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152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690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228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766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304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09049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7A61A05-6824-47A7-8659-53B1F1D8ED47}" type="slidenum">
              <a:rPr lang="ru-RU" alt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484870"/>
      </p:ext>
    </p:extLst>
  </p:cSld>
  <p:clrMapOvr>
    <a:masterClrMapping/>
  </p:clrMapOvr>
  <p:transition spd="med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8" y="1080"/>
            <a:ext cx="9142642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>
            <a:spLocks noChangeArrowheads="1"/>
          </p:cNvSpPr>
          <p:nvPr/>
        </p:nvSpPr>
        <p:spPr bwMode="auto">
          <a:xfrm>
            <a:off x="5926767" y="3845478"/>
            <a:ext cx="923088" cy="282930"/>
          </a:xfrm>
          <a:prstGeom prst="rect">
            <a:avLst/>
          </a:prstGeom>
          <a:noFill/>
          <a:ln>
            <a:noFill/>
          </a:ln>
          <a:extLst/>
        </p:spPr>
        <p:txBody>
          <a:bodyPr lIns="71419" tIns="35711" rIns="71419" bIns="35711"/>
          <a:lstStyle/>
          <a:p>
            <a:pPr defTabSz="814651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600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8" y="1205153"/>
            <a:ext cx="7320689" cy="3621940"/>
          </a:xfrm>
        </p:spPr>
        <p:txBody>
          <a:bodyPr/>
          <a:lstStyle>
            <a:lvl1pPr marL="283948" indent="0">
              <a:buFontTx/>
              <a:buNone/>
              <a:defRPr b="1">
                <a:latin typeface="+mj-lt"/>
              </a:defRPr>
            </a:lvl1pPr>
            <a:lvl2pPr marL="281467" indent="2485">
              <a:defRPr>
                <a:latin typeface="+mj-lt"/>
              </a:defRPr>
            </a:lvl2pPr>
            <a:lvl3pPr marL="491020" indent="-203353">
              <a:tabLst/>
              <a:defRPr>
                <a:latin typeface="+mj-lt"/>
              </a:defRPr>
            </a:lvl3pPr>
            <a:lvl4pPr marL="0" indent="281467">
              <a:lnSpc>
                <a:spcPts val="1409"/>
              </a:lnSpc>
              <a:spcBef>
                <a:spcPts val="313"/>
              </a:spcBef>
              <a:defRPr>
                <a:latin typeface="+mj-lt"/>
              </a:defRPr>
            </a:lvl4pPr>
            <a:lvl5pPr>
              <a:lnSpc>
                <a:spcPts val="1409"/>
              </a:lnSpc>
              <a:spcBef>
                <a:spcPts val="313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02"/>
            <a:ext cx="7337192" cy="829352"/>
          </a:xfrm>
        </p:spPr>
        <p:txBody>
          <a:bodyPr/>
          <a:lstStyle>
            <a:lvl1pPr marL="0" marR="0" indent="0" defTabSz="81470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4390C-5948-4F65-AEA8-3CE8D1D06038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2805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429"/>
            <a:ext cx="9142412" cy="514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5926139" y="3844768"/>
            <a:ext cx="923925" cy="28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405" tIns="32202" rIns="64405" bIns="32202"/>
          <a:lstStyle>
            <a:lvl1pPr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734378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40" smtClean="0">
              <a:solidFill>
                <a:prstClr val="black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7" y="1205153"/>
            <a:ext cx="7320689" cy="3621940"/>
          </a:xfrm>
        </p:spPr>
        <p:txBody>
          <a:bodyPr/>
          <a:lstStyle>
            <a:lvl1pPr marL="256055" indent="0">
              <a:buFontTx/>
              <a:buNone/>
              <a:defRPr b="1">
                <a:latin typeface="+mj-lt"/>
              </a:defRPr>
            </a:lvl1pPr>
            <a:lvl2pPr marL="253818" indent="2237">
              <a:defRPr>
                <a:latin typeface="+mj-lt"/>
              </a:defRPr>
            </a:lvl2pPr>
            <a:lvl3pPr marL="442783" indent="-183375">
              <a:tabLst/>
              <a:defRPr>
                <a:latin typeface="+mj-lt"/>
              </a:defRPr>
            </a:lvl3pPr>
            <a:lvl4pPr marL="0" indent="253818">
              <a:lnSpc>
                <a:spcPts val="1268"/>
              </a:lnSpc>
              <a:spcBef>
                <a:spcPts val="282"/>
              </a:spcBef>
              <a:defRPr>
                <a:latin typeface="+mj-lt"/>
              </a:defRPr>
            </a:lvl4pPr>
            <a:lvl5pPr>
              <a:lnSpc>
                <a:spcPts val="1268"/>
              </a:lnSpc>
              <a:spcBef>
                <a:spcPts val="282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02"/>
            <a:ext cx="7337192" cy="829352"/>
          </a:xfrm>
        </p:spPr>
        <p:txBody>
          <a:bodyPr/>
          <a:lstStyle>
            <a:lvl1pPr marL="0" marR="0" indent="0" defTabSz="73466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78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4A33CF-D9D7-4F2E-AD83-2EC7DC596315}" type="slidenum">
              <a:rPr lang="ru-RU" altLang="ru-RU">
                <a:solidFill>
                  <a:prstClr val="white"/>
                </a:solidFill>
              </a:rPr>
              <a:pPr/>
              <a:t>‹#›</a:t>
            </a:fld>
            <a:endParaRPr lang="ru-RU" alt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3143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429"/>
            <a:ext cx="9142412" cy="514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5926139" y="3844768"/>
            <a:ext cx="923925" cy="28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405" tIns="32202" rIns="64405" bIns="32202"/>
          <a:lstStyle>
            <a:lvl1pPr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734378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40" smtClean="0">
              <a:solidFill>
                <a:prstClr val="black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7" y="1205153"/>
            <a:ext cx="7320689" cy="3621940"/>
          </a:xfrm>
        </p:spPr>
        <p:txBody>
          <a:bodyPr/>
          <a:lstStyle>
            <a:lvl1pPr marL="256055" indent="0">
              <a:buFontTx/>
              <a:buNone/>
              <a:defRPr b="1">
                <a:latin typeface="+mj-lt"/>
              </a:defRPr>
            </a:lvl1pPr>
            <a:lvl2pPr marL="253818" indent="2237">
              <a:defRPr>
                <a:latin typeface="+mj-lt"/>
              </a:defRPr>
            </a:lvl2pPr>
            <a:lvl3pPr marL="442783" indent="-183375">
              <a:tabLst/>
              <a:defRPr>
                <a:latin typeface="+mj-lt"/>
              </a:defRPr>
            </a:lvl3pPr>
            <a:lvl4pPr marL="0" indent="253818">
              <a:lnSpc>
                <a:spcPts val="1268"/>
              </a:lnSpc>
              <a:spcBef>
                <a:spcPts val="282"/>
              </a:spcBef>
              <a:defRPr>
                <a:latin typeface="+mj-lt"/>
              </a:defRPr>
            </a:lvl4pPr>
            <a:lvl5pPr>
              <a:lnSpc>
                <a:spcPts val="1268"/>
              </a:lnSpc>
              <a:spcBef>
                <a:spcPts val="282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02"/>
            <a:ext cx="7337192" cy="829352"/>
          </a:xfrm>
        </p:spPr>
        <p:txBody>
          <a:bodyPr/>
          <a:lstStyle>
            <a:lvl1pPr marL="0" marR="0" indent="0" defTabSz="73466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78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4A33CF-D9D7-4F2E-AD83-2EC7DC596315}" type="slidenum">
              <a:rPr lang="ru-RU" altLang="ru-RU">
                <a:solidFill>
                  <a:prstClr val="white"/>
                </a:solidFill>
              </a:rPr>
              <a:pPr/>
              <a:t>‹#›</a:t>
            </a:fld>
            <a:endParaRPr lang="ru-RU" alt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2861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429"/>
            <a:ext cx="9142412" cy="514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5926139" y="3844768"/>
            <a:ext cx="923925" cy="28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405" tIns="32202" rIns="64405" bIns="32202"/>
          <a:lstStyle>
            <a:lvl1pPr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801634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00" smtClean="0">
              <a:solidFill>
                <a:srgbClr val="0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7" y="1205153"/>
            <a:ext cx="7320689" cy="3621940"/>
          </a:xfrm>
        </p:spPr>
        <p:txBody>
          <a:bodyPr/>
          <a:lstStyle>
            <a:lvl1pPr marL="256055" indent="0">
              <a:buFontTx/>
              <a:buNone/>
              <a:defRPr b="1">
                <a:latin typeface="+mj-lt"/>
              </a:defRPr>
            </a:lvl1pPr>
            <a:lvl2pPr marL="253818" indent="2237">
              <a:defRPr>
                <a:latin typeface="+mj-lt"/>
              </a:defRPr>
            </a:lvl2pPr>
            <a:lvl3pPr marL="442783" indent="-183375">
              <a:tabLst/>
              <a:defRPr>
                <a:latin typeface="+mj-lt"/>
              </a:defRPr>
            </a:lvl3pPr>
            <a:lvl4pPr marL="0" indent="253818">
              <a:lnSpc>
                <a:spcPts val="1268"/>
              </a:lnSpc>
              <a:spcBef>
                <a:spcPts val="282"/>
              </a:spcBef>
              <a:defRPr>
                <a:latin typeface="+mj-lt"/>
              </a:defRPr>
            </a:lvl4pPr>
            <a:lvl5pPr>
              <a:lnSpc>
                <a:spcPts val="1268"/>
              </a:lnSpc>
              <a:spcBef>
                <a:spcPts val="282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02"/>
            <a:ext cx="7337192" cy="829352"/>
          </a:xfrm>
        </p:spPr>
        <p:txBody>
          <a:bodyPr/>
          <a:lstStyle>
            <a:lvl1pPr marL="0" marR="0" indent="0" defTabSz="73466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8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4A33CF-D9D7-4F2E-AD83-2EC7DC59631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2665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9" y="1435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6" y="375801"/>
            <a:ext cx="7864166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>
          <a:xfrm>
            <a:off x="457202" y="4767265"/>
            <a:ext cx="2133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801634"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>
          <a:xfrm>
            <a:off x="3124202" y="4767265"/>
            <a:ext cx="2895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801634"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7792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" y="1429"/>
            <a:ext cx="9142571" cy="514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5926455" y="3844767"/>
            <a:ext cx="922973" cy="28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405" tIns="32202" rIns="64405" bIns="32202"/>
          <a:lstStyle>
            <a:lvl1pPr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734378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40" smtClean="0">
              <a:solidFill>
                <a:prstClr val="black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7" y="1205153"/>
            <a:ext cx="7320689" cy="3621940"/>
          </a:xfrm>
        </p:spPr>
        <p:txBody>
          <a:bodyPr/>
          <a:lstStyle>
            <a:lvl1pPr marL="256055" indent="0">
              <a:buFontTx/>
              <a:buNone/>
              <a:defRPr b="1">
                <a:latin typeface="+mj-lt"/>
              </a:defRPr>
            </a:lvl1pPr>
            <a:lvl2pPr marL="253818" indent="2237">
              <a:defRPr>
                <a:latin typeface="+mj-lt"/>
              </a:defRPr>
            </a:lvl2pPr>
            <a:lvl3pPr marL="442783" indent="-183375">
              <a:tabLst/>
              <a:defRPr>
                <a:latin typeface="+mj-lt"/>
              </a:defRPr>
            </a:lvl3pPr>
            <a:lvl4pPr marL="0" indent="253818">
              <a:lnSpc>
                <a:spcPts val="1268"/>
              </a:lnSpc>
              <a:spcBef>
                <a:spcPts val="282"/>
              </a:spcBef>
              <a:defRPr>
                <a:latin typeface="+mj-lt"/>
              </a:defRPr>
            </a:lvl4pPr>
            <a:lvl5pPr>
              <a:lnSpc>
                <a:spcPts val="1268"/>
              </a:lnSpc>
              <a:spcBef>
                <a:spcPts val="282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02"/>
            <a:ext cx="7337192" cy="829352"/>
          </a:xfrm>
        </p:spPr>
        <p:txBody>
          <a:bodyPr/>
          <a:lstStyle>
            <a:lvl1pPr marL="0" marR="0" indent="0" defTabSz="73466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78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1240C2B-0CD4-4BCB-B0FC-0FE8DBA837A7}" type="slidenum">
              <a:rPr lang="ru-RU" alt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074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8FEAF-C96B-470C-B799-E4A37D56CFCC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737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047C1-D9B1-40FE-97B5-D5ABC058596D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283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89282-E47C-4456-AF8C-1A21D3C7A253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97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7AD7-F93A-427C-A590-FD6E301AABC6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461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3144-5971-4034-8E74-E7ADDC06BF20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67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2.xml"/><Relationship Id="rId21" Type="http://schemas.openxmlformats.org/officeDocument/2006/relationships/image" Target="../media/image7.png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B128D-E3EC-4EA8-BD9D-25980C6E825A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C66B1-805C-4F0F-8CD9-0EBD8597E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092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1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16.9-03.png"/>
          <p:cNvPicPr>
            <a:picLocks noChangeAspect="1" noChangeArrowheads="1"/>
          </p:cNvPicPr>
          <p:nvPr/>
        </p:nvPicPr>
        <p:blipFill>
          <a:blip r:embed="rId19" cstate="print"/>
          <a:stretch>
            <a:fillRect/>
          </a:stretch>
        </p:blipFill>
        <p:spPr bwMode="auto">
          <a:xfrm>
            <a:off x="1" y="1169"/>
            <a:ext cx="9143998" cy="514289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558800"/>
            <a:ext cx="7632700" cy="925984"/>
          </a:xfrm>
          <a:prstGeom prst="rect">
            <a:avLst/>
          </a:prstGeom>
        </p:spPr>
        <p:txBody>
          <a:bodyPr vert="horz" lIns="81245" tIns="40623" rIns="81245" bIns="40623" rtlCol="0" anchor="ctr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221" y="1491630"/>
            <a:ext cx="7632699" cy="3220070"/>
          </a:xfrm>
          <a:prstGeom prst="rect">
            <a:avLst/>
          </a:prstGeom>
        </p:spPr>
        <p:txBody>
          <a:bodyPr vert="horz" lIns="81245" tIns="40623" rIns="81245" bIns="40623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4"/>
            <a:ext cx="2133600" cy="273844"/>
          </a:xfrm>
          <a:prstGeom prst="rect">
            <a:avLst/>
          </a:prstGeom>
        </p:spPr>
        <p:txBody>
          <a:bodyPr vert="horz" lIns="81245" tIns="40623" rIns="81245" bIns="40623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12381"/>
            <a:fld id="{461EDECA-DAED-49E8-AB44-A10369DCE76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12381"/>
              <a:t>08.02.2022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3" y="4767264"/>
            <a:ext cx="2895600" cy="273844"/>
          </a:xfrm>
          <a:prstGeom prst="rect">
            <a:avLst/>
          </a:prstGeom>
        </p:spPr>
        <p:txBody>
          <a:bodyPr vert="horz" lIns="81245" tIns="40623" rIns="81245" bIns="40623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12381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03487" y="4398169"/>
            <a:ext cx="503585" cy="513582"/>
          </a:xfrm>
          <a:prstGeom prst="rect">
            <a:avLst/>
          </a:prstGeom>
        </p:spPr>
        <p:txBody>
          <a:bodyPr vert="horz" lIns="81245" tIns="40623" rIns="81245" bIns="40623" rtlCol="0" anchor="ctr"/>
          <a:lstStyle>
            <a:lvl1pPr algn="ctr">
              <a:lnSpc>
                <a:spcPts val="1877"/>
              </a:lnSpc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 defTabSz="812381"/>
            <a:fld id="{E20E89E6-FE54-4E13-859C-1FA908D70D39}" type="slidenum">
              <a:rPr lang="ru-RU" smtClean="0">
                <a:solidFill>
                  <a:prstClr val="white"/>
                </a:solidFill>
              </a:rPr>
              <a:pPr defTabSz="812381"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098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31" r:id="rId17"/>
  </p:sldLayoutIdLst>
  <p:hf hdr="0" ftr="0" dt="0"/>
  <p:txStyles>
    <p:titleStyle>
      <a:lvl1pPr algn="l" defTabSz="812381" rtl="0" eaLnBrk="1" latinLnBrk="0" hangingPunct="1">
        <a:spcBef>
          <a:spcPct val="0"/>
        </a:spcBef>
        <a:buNone/>
        <a:defRPr sz="38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283135" indent="0" algn="l" defTabSz="812381" rtl="0" eaLnBrk="1" latinLnBrk="0" hangingPunct="1">
        <a:spcBef>
          <a:spcPct val="20000"/>
        </a:spcBef>
        <a:buFont typeface="+mj-lt"/>
        <a:buNone/>
        <a:defRPr sz="24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283135" indent="0" algn="l" defTabSz="812381" rtl="0" eaLnBrk="1" latinLnBrk="0" hangingPunct="1">
        <a:spcBef>
          <a:spcPct val="20000"/>
        </a:spcBef>
        <a:buFont typeface="Arial" pitchFamily="34" charset="0"/>
        <a:buNone/>
        <a:defRPr sz="20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555157" indent="-202775" algn="l" defTabSz="812381" rtl="0" eaLnBrk="1" latinLnBrk="0" hangingPunct="1">
        <a:spcBef>
          <a:spcPct val="20000"/>
        </a:spcBef>
        <a:buFont typeface="Arial" pitchFamily="34" charset="0"/>
        <a:buChar char="•"/>
        <a:defRPr sz="20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280669" algn="just" defTabSz="812381" rtl="0" eaLnBrk="1" latinLnBrk="0" hangingPunct="1">
        <a:lnSpc>
          <a:spcPts val="1899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117717" indent="0" algn="l" defTabSz="812381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234046" indent="-203097" algn="l" defTabSz="81238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40235" indent="-203097" algn="l" defTabSz="81238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46425" indent="-203097" algn="l" defTabSz="81238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52614" indent="-203097" algn="l" defTabSz="81238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23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193" algn="l" defTabSz="8123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381" algn="l" defTabSz="8123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8566" algn="l" defTabSz="8123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4754" algn="l" defTabSz="8123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0948" algn="l" defTabSz="8123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7142" algn="l" defTabSz="8123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3329" algn="l" defTabSz="8123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49523" algn="l" defTabSz="8123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" y="0"/>
            <a:ext cx="9142643" cy="51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89" y="367196"/>
            <a:ext cx="7343979" cy="8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44" tIns="40572" rIns="81144" bIns="4057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89092" name="Текст 2"/>
          <p:cNvSpPr>
            <a:spLocks noGrp="1"/>
          </p:cNvSpPr>
          <p:nvPr>
            <p:ph type="body" idx="1"/>
          </p:nvPr>
        </p:nvSpPr>
        <p:spPr bwMode="auto">
          <a:xfrm>
            <a:off x="815889" y="1199761"/>
            <a:ext cx="7343979" cy="36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44" tIns="40572" rIns="81144" bIns="405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081" y="4531220"/>
            <a:ext cx="620370" cy="474071"/>
          </a:xfrm>
          <a:prstGeom prst="rect">
            <a:avLst/>
          </a:prstGeom>
        </p:spPr>
        <p:txBody>
          <a:bodyPr vert="horz" lIns="81144" tIns="40572" rIns="81144" bIns="40572" rtlCol="0" anchor="ctr">
            <a:normAutofit/>
          </a:bodyPr>
          <a:lstStyle>
            <a:lvl1pPr algn="ctr" defTabSz="811355" fontAlgn="auto">
              <a:lnSpc>
                <a:spcPts val="1877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CC483C82-2CB0-403B-8A56-3B54E47C14C4}" type="slidenum">
              <a:rPr lang="ru-RU" alt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173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5628"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1270"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6919"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2557"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775" indent="-282775" algn="l" defTabSz="811301" rtl="0" eaLnBrk="1" fontAlgn="base" hangingPunct="1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775" indent="72859" algn="l" defTabSz="811301" rtl="0" eaLnBrk="1" fontAlgn="base" hangingPunct="1">
        <a:spcBef>
          <a:spcPct val="20000"/>
        </a:spcBef>
        <a:spcAft>
          <a:spcPct val="0"/>
        </a:spcAft>
        <a:buFont typeface="Arial" pitchFamily="34" charset="0"/>
        <a:defRPr sz="1900">
          <a:solidFill>
            <a:srgbClr val="504F53"/>
          </a:solidFill>
          <a:latin typeface="+mn-lt"/>
        </a:defRPr>
      </a:lvl2pPr>
      <a:lvl3pPr marL="554462" indent="-202519" algn="l" defTabSz="811301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4743" indent="-964425" algn="just" defTabSz="811301" rtl="0" eaLnBrk="1" fontAlgn="base" hangingPunct="1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300">
          <a:solidFill>
            <a:srgbClr val="504F53"/>
          </a:solidFill>
          <a:latin typeface="+mn-lt"/>
        </a:defRPr>
      </a:lvl4pPr>
      <a:lvl5pPr marL="1116312" indent="306248" algn="l" defTabSz="811301" rtl="0" eaLnBrk="1" fontAlgn="base" hangingPunct="1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5pPr>
      <a:lvl6pPr marL="1471952" indent="306248" algn="l" defTabSz="811301" rtl="0" eaLnBrk="1" fontAlgn="base" hangingPunct="1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27589" indent="306248" algn="l" defTabSz="811301" rtl="0" eaLnBrk="1" fontAlgn="base" hangingPunct="1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3234" indent="306248" algn="l" defTabSz="811301" rtl="0" eaLnBrk="1" fontAlgn="base" hangingPunct="1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38873" indent="306248" algn="l" defTabSz="811301" rtl="0" eaLnBrk="1" fontAlgn="base" hangingPunct="1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28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1270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919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2557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78199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840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89477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5114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B4AD5B292202A9B2EB73A6859A53AE12B5F34980F0A091EE4D022A0E4B2A4E60EB5160CC3492334D57F2ED79FB572DC153656F04291CF7NFCEM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B4F414E9E2716FC1EADE0F3C6D05190A77ADC451A5F12002C7636FA7085F0D1C9D0D6B7C58181B5CDCCD77E20F9CBCD4701DBA4E6268DB18YCE7N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ref=25588E6C3A1B6063313121B62ABC23A58DA6C302ACACBD491BE8B5527DE34A6BF2FBD2DA1704409E26E767A24DCB18D05A93D1E80035FE53o2A4K" TargetMode="External"/><Relationship Id="rId13" Type="http://schemas.openxmlformats.org/officeDocument/2006/relationships/hyperlink" Target="consultantplus://offline/ref=D2C38E6FBCA1DE04B943098A2F4E7D190B6345E5693114B16FFF65E6BF7E9CC0F3E828AAC46998A7D88505A56C7FE25DBA50310B42EF64M4KEI" TargetMode="External"/><Relationship Id="rId3" Type="http://schemas.openxmlformats.org/officeDocument/2006/relationships/hyperlink" Target="consultantplus://offline/ref=25588E6C3A1B6063313121B62ABC23A58DA6C302ACACBD491BE8B5527DE34A6BF2FBD2DA1704419723E767A24DCB18D05A93D1E80035FE53o2A4K" TargetMode="External"/><Relationship Id="rId7" Type="http://schemas.openxmlformats.org/officeDocument/2006/relationships/hyperlink" Target="consultantplus://offline/ref=25588E6C3A1B6063313121B62ABC23A58DA6C302ACACBD491BE8B5527DE34A6BF2FBD2DA1704409022E767A24DCB18D05A93D1E80035FE53o2A4K" TargetMode="External"/><Relationship Id="rId12" Type="http://schemas.openxmlformats.org/officeDocument/2006/relationships/hyperlink" Target="consultantplus://offline/ref=D2C38E6FBCA1DE04B943098A2F4E7D190B6245E86E3214B16FFF65E6BF7E9CC0F3E828AACD609FA3D0DA00B07D27EE5EA64E30145EED664EM9KAI" TargetMode="External"/><Relationship Id="rId17" Type="http://schemas.openxmlformats.org/officeDocument/2006/relationships/hyperlink" Target="consultantplus://offline/ref=D2C38E6FBCA1DE04B943098A2F4E7D190B6245E86E3214B16FFF65E6BF7E9CC0F3E828AACD609FA0D1DA00B07D27EE5EA64E30145EED664EM9KAI" TargetMode="External"/><Relationship Id="rId2" Type="http://schemas.openxmlformats.org/officeDocument/2006/relationships/hyperlink" Target="consultantplus://offline/ref=25588E6C3A1B6063313121B62ABC23A58DA6C302ACACBD491BE8B5527DE34A6BF2FBD2DA1704409025E767A24DCB18D05A93D1E80035FE53o2A4K" TargetMode="External"/><Relationship Id="rId16" Type="http://schemas.openxmlformats.org/officeDocument/2006/relationships/hyperlink" Target="consultantplus://offline/ref=D2C38E6FBCA1DE04B943098A2F4E7D190B6245E86E3214B16FFF65E6BF7E9CC0F3E828AACD609FA3D5DA00B07D27EE5EA64E30145EED664EM9KAI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consultantplus://offline/ref=25588E6C3A1B6063313121B62ABC23A58DA6C302ACACBD491BE8B5527DE34A6BF2FBD2DA1704419526E767A24DCB18D05A93D1E80035FE53o2A4K" TargetMode="External"/><Relationship Id="rId11" Type="http://schemas.openxmlformats.org/officeDocument/2006/relationships/hyperlink" Target="consultantplus://offline/ref=D2C38E6FBCA1DE04B943098A2F4E7D190B6D4EEF643514B16FFF65E6BF7E9CC0F3E828AACD609FA3DBDA00B07D27EE5EA64E30145EED664EM9KAI" TargetMode="External"/><Relationship Id="rId5" Type="http://schemas.openxmlformats.org/officeDocument/2006/relationships/hyperlink" Target="consultantplus://offline/ref=25588E6C3A1B6063313121B62ABC23A58DA6C302ACACBD491BE8B5527DE34A6BF2FBD2DA1704419620E767A24DCB18D05A93D1E80035FE53o2A4K" TargetMode="External"/><Relationship Id="rId15" Type="http://schemas.openxmlformats.org/officeDocument/2006/relationships/hyperlink" Target="consultantplus://offline/ref=D2C38E6FBCA1DE04B943098A2F4E7D190B6345E5693114B16FFF65E6BF7E9CC0F3E828AAC46998A4D88505A56C7FE25DBA50310B42EF64M4KEI" TargetMode="External"/><Relationship Id="rId10" Type="http://schemas.openxmlformats.org/officeDocument/2006/relationships/hyperlink" Target="consultantplus://offline/ref=D2C38E6FBCA1DE04B943098A2F4E7D190B6245E86E3214B16FFF65E6BF7E9CC0F3E828AACD609FA2D0DA00B07D27EE5EA64E30145EED664EM9KAI" TargetMode="External"/><Relationship Id="rId4" Type="http://schemas.openxmlformats.org/officeDocument/2006/relationships/hyperlink" Target="consultantplus://offline/ref=25588E6C3A1B6063313121B62ABC23A58DA6C302ACACBD491BE8B5527DE34A6BF2FBD2DA1704419627E767A24DCB18D05A93D1E80035FE53o2A4K" TargetMode="External"/><Relationship Id="rId9" Type="http://schemas.openxmlformats.org/officeDocument/2006/relationships/hyperlink" Target="consultantplus://offline/ref=D2C38E6FBCA1DE04B943098A2F4E7D190B6245E86E3214B16FFF65E6BF7E9CC0F3E828AACD6096A6DBDA00B07D27EE5EA64E30145EED664EM9KAI" TargetMode="External"/><Relationship Id="rId14" Type="http://schemas.openxmlformats.org/officeDocument/2006/relationships/hyperlink" Target="consultantplus://offline/ref=D2C38E6FBCA1DE04B943098A2F4E7D190B6245E86E3214B16FFF65E6BF7E9CC0F3E828AACD609FA3D6DA00B07D27EE5EA64E30145EED664EM9KAI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25407" y="4801612"/>
            <a:ext cx="933145" cy="274085"/>
          </a:xfrm>
          <a:prstGeom prst="rect">
            <a:avLst/>
          </a:prstGeom>
        </p:spPr>
        <p:txBody>
          <a:bodyPr wrap="square" lIns="103784" tIns="51897" rIns="103784" bIns="51897">
            <a:spAutoFit/>
          </a:bodyPr>
          <a:lstStyle/>
          <a:p>
            <a:pPr algn="ctr" defTabSz="1012352">
              <a:defRPr/>
            </a:pPr>
            <a:r>
              <a:rPr lang="ru-RU" sz="1100" dirty="0" smtClean="0">
                <a:solidFill>
                  <a:prstClr val="white"/>
                </a:solidFill>
                <a:cs typeface="Arial" pitchFamily="34" charset="0"/>
              </a:rPr>
              <a:t>2022  </a:t>
            </a:r>
            <a:r>
              <a:rPr lang="ru-RU" sz="1100" dirty="0">
                <a:solidFill>
                  <a:prstClr val="white"/>
                </a:solidFill>
                <a:cs typeface="Arial" pitchFamily="34" charset="0"/>
              </a:rPr>
              <a:t>год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43507" y="2646847"/>
            <a:ext cx="8496944" cy="1080119"/>
          </a:xfrm>
        </p:spPr>
        <p:txBody>
          <a:bodyPr rtlCol="0">
            <a:noAutofit/>
          </a:bodyPr>
          <a:lstStyle/>
          <a:p>
            <a:pPr algn="ctr" defTabSz="1012352">
              <a:defRPr/>
            </a:pPr>
            <a:r>
              <a:rPr lang="ru-RU" sz="1700" dirty="0">
                <a:latin typeface="Arial" pitchFamily="34" charset="0"/>
                <a:cs typeface="Arial" pitchFamily="34" charset="0"/>
              </a:rPr>
              <a:t/>
            </a:r>
            <a:br>
              <a:rPr lang="ru-RU" sz="1700" dirty="0"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latin typeface="Arial" pitchFamily="34" charset="0"/>
                <a:cs typeface="Arial" pitchFamily="34" charset="0"/>
              </a:rPr>
              <a:t>Актуальные вопросы по администрированию страховых взносов и НДФЛ. Особенности заполнения отчетности 6-НДФЛ и РСВ.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923679"/>
            <a:ext cx="6408712" cy="576064"/>
          </a:xfrm>
          <a:prstGeom prst="rect">
            <a:avLst/>
          </a:prstGeom>
        </p:spPr>
        <p:txBody>
          <a:bodyPr lIns="104306" tIns="52153" rIns="104306" bIns="52153" anchor="ctr"/>
          <a:lstStyle/>
          <a:p>
            <a:pPr algn="ctr" defTabSz="1043056">
              <a:spcBef>
                <a:spcPct val="0"/>
              </a:spcBef>
              <a:defRPr/>
            </a:pPr>
            <a:r>
              <a:rPr lang="ru-RU" sz="1400" b="1" dirty="0" smtClean="0">
                <a:solidFill>
                  <a:prstClr val="white"/>
                </a:solidFill>
              </a:rPr>
              <a:t>УПРАВЛЕНИЕ ФЕДЕРАЛЬНОЙ НАЛОГОВОЙ СЛУЖБЫ ПО Г. СЕВАСТОПОЛЮ</a:t>
            </a:r>
            <a:endParaRPr lang="ru-RU" sz="1400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8" y="3874070"/>
            <a:ext cx="8064896" cy="1008111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algn="ctr" defTabSz="1043056">
              <a:spcBef>
                <a:spcPct val="0"/>
              </a:spcBef>
            </a:pPr>
            <a:r>
              <a:rPr lang="ru-RU" sz="1400" b="1" dirty="0" smtClean="0">
                <a:solidFill>
                  <a:prstClr val="white"/>
                </a:solidFill>
              </a:rPr>
              <a:t>Доклад начальника отдела камерального контроля НДФЛ и СВ УФНС России по г. Севастополю </a:t>
            </a:r>
            <a:br>
              <a:rPr lang="ru-RU" sz="1400" b="1" dirty="0" smtClean="0">
                <a:solidFill>
                  <a:prstClr val="white"/>
                </a:solidFill>
              </a:rPr>
            </a:br>
            <a:r>
              <a:rPr lang="ru-RU" sz="1400" b="1" dirty="0" smtClean="0">
                <a:solidFill>
                  <a:prstClr val="white"/>
                </a:solidFill>
              </a:rPr>
              <a:t>Зориной Виктории Александровны</a:t>
            </a:r>
          </a:p>
        </p:txBody>
      </p:sp>
    </p:spTree>
    <p:extLst>
      <p:ext uri="{BB962C8B-B14F-4D97-AF65-F5344CB8AC3E}">
        <p14:creationId xmlns:p14="http://schemas.microsoft.com/office/powerpoint/2010/main" val="306267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471271"/>
            <a:ext cx="8280916" cy="32405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пониженных тарифов СВ субъектами МСП </a:t>
            </a:r>
            <a:b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 01.04.2020 № 102-ФЗ «О внесении изменений в части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первую</a:t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вторую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НК РФ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отдельные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законодательные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акты Российской Федерации»</a:t>
            </a:r>
            <a:b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60432" y="4556555"/>
            <a:ext cx="333400" cy="381125"/>
          </a:xfrm>
        </p:spPr>
        <p:txBody>
          <a:bodyPr/>
          <a:lstStyle/>
          <a:p>
            <a:fld id="{264A33CF-D9D7-4F2E-AD83-2EC7DC596315}" type="slidenum">
              <a:rPr lang="ru-RU" altLang="ru-RU" sz="1200" smtClean="0">
                <a:solidFill>
                  <a:srgbClr val="FFFFFF"/>
                </a:solidFill>
              </a:rPr>
              <a:pPr/>
              <a:t>10</a:t>
            </a:fld>
            <a:endParaRPr lang="ru-RU" altLang="ru-RU" sz="1200" dirty="0">
              <a:solidFill>
                <a:srgbClr val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5880" y="1995686"/>
            <a:ext cx="819856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применения:</a:t>
            </a:r>
          </a:p>
          <a:p>
            <a:pPr algn="ctr"/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Плательщик - субъект СМП;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исключении из СМП плательщик утрачивает право на применение пониженных тарифов с 1 числа месяца исключения;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МРОТ на 2022 год =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13 890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(установлен Федеральным законом от 06.12.2021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№ 406-ФЗ, без учета коэффициентов и надбавок)</a:t>
            </a:r>
          </a:p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01.04.2020 № 102-ФЗ внесены изменения в </a:t>
            </a:r>
            <a:r>
              <a:rPr lang="ru-RU" sz="15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</a:t>
            </a: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17 п. 1 ст. 427 НК РФ)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539553" y="1355458"/>
          <a:ext cx="8064895" cy="648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64895">
                  <a:extLst>
                    <a:ext uri="{9D8B030D-6E8A-4147-A177-3AD203B41FA5}">
                      <a16:colId xmlns:a16="http://schemas.microsoft.com/office/drawing/2014/main" xmlns="" val="3763591548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СВ с ∑ Дохода </a:t>
                      </a:r>
                      <a:r>
                        <a:rPr lang="en-US" sz="19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en-US" sz="1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МРОТ = ∑ Дохода * 10% (ОПС) + ∑ Дохода * 5% (ОМС)</a:t>
                      </a:r>
                      <a:endParaRPr lang="ru-RU" sz="19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18146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4938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5" y="628088"/>
            <a:ext cx="2925581" cy="4319926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163005"/>
            <a:ext cx="8208911" cy="489137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 отчетности по страховым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взносам 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квартала 2022 года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03487" y="4515965"/>
            <a:ext cx="503585" cy="395785"/>
          </a:xfrm>
        </p:spPr>
        <p:txBody>
          <a:bodyPr/>
          <a:lstStyle/>
          <a:p>
            <a:fld id="{264A33CF-D9D7-4F2E-AD83-2EC7DC596315}" type="slidenum">
              <a:rPr lang="ru-RU" altLang="ru-RU" sz="1200" smtClean="0">
                <a:solidFill>
                  <a:srgbClr val="FFFFFF"/>
                </a:solidFill>
              </a:rPr>
              <a:pPr/>
              <a:t>11</a:t>
            </a:fld>
            <a:endParaRPr lang="ru-RU" altLang="ru-RU" sz="1200" dirty="0">
              <a:solidFill>
                <a:srgbClr val="FFFF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569" y="628088"/>
            <a:ext cx="5184575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3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ФНС России от </a:t>
            </a:r>
            <a:r>
              <a:rPr lang="ru-RU" sz="13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06.10.2021 </a:t>
            </a:r>
            <a:r>
              <a:rPr lang="ru-RU" sz="13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13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ЕД-7-11/875@. КНД 1151111</a:t>
            </a:r>
            <a:endParaRPr lang="ru-RU" sz="13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467544" y="1205153"/>
            <a:ext cx="4968551" cy="3621940"/>
          </a:xfrm>
        </p:spPr>
        <p:txBody>
          <a:bodyPr>
            <a:normAutofit/>
          </a:bodyPr>
          <a:lstStyle/>
          <a:p>
            <a:pPr marL="713253" indent="-457200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 Титульном листе исключается «код ОКВЭД»;</a:t>
            </a:r>
          </a:p>
          <a:p>
            <a:pPr marL="713253" indent="-457200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Исключен ряд показателей и приложений в связи с переходом ФСС России на «прямые выплаты»:</a:t>
            </a:r>
          </a:p>
          <a:p>
            <a:pPr marL="541803" indent="-285750">
              <a:buFontTx/>
              <a:buChar char="-"/>
            </a:pPr>
            <a:r>
              <a:rPr lang="ru-RU" sz="1600" b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 раздела 1 строки «120-123»;</a:t>
            </a:r>
          </a:p>
          <a:p>
            <a:pPr marL="541803" indent="-285750">
              <a:buFontTx/>
              <a:buChar char="-"/>
            </a:pPr>
            <a:r>
              <a:rPr lang="ru-RU" sz="1600" b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 Приложения 2 «001» (Признак выплат), строка «070» (Произведено расходов на выплату страхового обеспечения), поле «Признак» строки «090» (Превышение произведенных расходов над исчисленными СВ);</a:t>
            </a:r>
          </a:p>
          <a:p>
            <a:pPr marL="541803" indent="-285750">
              <a:buFontTx/>
              <a:buChar char="-"/>
            </a:pPr>
            <a:r>
              <a:rPr lang="ru-RU" sz="1600" b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Полностью исключены </a:t>
            </a:r>
            <a:r>
              <a:rPr lang="ru-RU" sz="1600" b="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Приложение </a:t>
            </a:r>
            <a:r>
              <a:rPr lang="ru-RU" sz="1600" b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 и </a:t>
            </a:r>
            <a:r>
              <a:rPr lang="ru-RU" sz="1600" b="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Приложение 4 </a:t>
            </a:r>
            <a:r>
              <a:rPr lang="ru-RU" sz="1400" b="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(расходы и выплаты на ФСС)</a:t>
            </a:r>
            <a:r>
              <a:rPr lang="ru-RU" sz="1600" b="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1600" b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301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2638" y="843558"/>
            <a:ext cx="7729910" cy="3983535"/>
          </a:xfrm>
        </p:spPr>
        <p:txBody>
          <a:bodyPr>
            <a:normAutofit/>
          </a:bodyPr>
          <a:lstStyle/>
          <a:p>
            <a:r>
              <a:rPr lang="ru-RU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Ошибки, </a:t>
            </a:r>
            <a:r>
              <a:rPr 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которых плательщику СВ направляется </a:t>
            </a:r>
            <a:r>
              <a:rPr lang="ru-RU" sz="1600" b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 </a:t>
            </a:r>
            <a:r>
              <a:rPr lang="ru-RU" sz="1600" b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sz="1600" b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отказе в приеме </a:t>
            </a:r>
            <a:r>
              <a:rPr lang="ru-RU" sz="1600" b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налоговой декларации (расчета), </a:t>
            </a:r>
            <a:r>
              <a:rPr lang="ru-RU" sz="1400" b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КНД 1166006</a:t>
            </a:r>
            <a:r>
              <a:rPr lang="ru-RU" sz="1400" b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6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Ошибки, в результате которых плательщику СВ направляется </a:t>
            </a:r>
            <a:r>
              <a:rPr lang="ru-RU" sz="1600" b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</a:t>
            </a:r>
            <a:r>
              <a:rPr lang="ru-RU" sz="1600" b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едомление </a:t>
            </a:r>
            <a:br>
              <a:rPr lang="ru-RU" sz="1600" b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уточнении </a:t>
            </a:r>
            <a:r>
              <a:rPr lang="ru-RU" sz="1600" b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декларации (расчета), </a:t>
            </a:r>
            <a:r>
              <a:rPr lang="ru-RU" sz="1400" b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КНД 1166009 </a:t>
            </a:r>
            <a:r>
              <a:rPr lang="ru-RU" sz="1600" b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41803" indent="-285750">
              <a:buFont typeface="Wingdings" panose="05000000000000000000" pitchFamily="2" charset="2"/>
              <a:buChar char="q"/>
            </a:pPr>
            <a:r>
              <a:rPr lang="ru-RU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Недостоверные персональные данные: СНИЛС, ФИО;</a:t>
            </a:r>
          </a:p>
          <a:p>
            <a:pPr marL="541803" indent="-285750">
              <a:buFont typeface="Wingdings" panose="05000000000000000000" pitchFamily="2" charset="2"/>
              <a:buChar char="q"/>
            </a:pPr>
            <a:r>
              <a:rPr lang="ru-RU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Среднесписочная численность </a:t>
            </a: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ru-RU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количество застрахованных лиц.</a:t>
            </a:r>
          </a:p>
          <a:p>
            <a:endParaRPr lang="ru-RU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4" y="375802"/>
            <a:ext cx="7864165" cy="395748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</a:t>
            </a:r>
            <a:r>
              <a:rPr lang="ru-RU" dirty="0" smtClean="0"/>
              <a:t>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внутридокументные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соотношения к РСВ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03487" y="4515965"/>
            <a:ext cx="503585" cy="395785"/>
          </a:xfrm>
        </p:spPr>
        <p:txBody>
          <a:bodyPr/>
          <a:lstStyle/>
          <a:p>
            <a:fld id="{264A33CF-D9D7-4F2E-AD83-2EC7DC596315}" type="slidenum">
              <a:rPr lang="ru-RU" altLang="ru-RU" sz="1200" smtClean="0">
                <a:solidFill>
                  <a:srgbClr val="FFFFFF"/>
                </a:solidFill>
              </a:rPr>
              <a:pPr/>
              <a:t>12</a:t>
            </a:fld>
            <a:endParaRPr lang="ru-RU" altLang="ru-RU" sz="1200" dirty="0">
              <a:solidFill>
                <a:srgbClr val="FFFFFF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68352" y="1537432"/>
            <a:ext cx="2047464" cy="7200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300" dirty="0" smtClean="0">
                <a:solidFill>
                  <a:schemeClr val="tx1"/>
                </a:solidFill>
              </a:rPr>
              <a:t>Стр. 170 </a:t>
            </a:r>
          </a:p>
          <a:p>
            <a:pPr algn="ctr">
              <a:lnSpc>
                <a:spcPct val="80000"/>
              </a:lnSpc>
            </a:pPr>
            <a:r>
              <a:rPr lang="ru-RU" sz="1300" dirty="0" err="1" smtClean="0">
                <a:solidFill>
                  <a:schemeClr val="tx1"/>
                </a:solidFill>
              </a:rPr>
              <a:t>подр</a:t>
            </a:r>
            <a:r>
              <a:rPr lang="ru-RU" sz="1300" dirty="0" smtClean="0">
                <a:solidFill>
                  <a:schemeClr val="tx1"/>
                </a:solidFill>
              </a:rPr>
              <a:t>. 3.2.1 р. 3 СВ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83685" y="1563638"/>
            <a:ext cx="2315373" cy="69387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300" dirty="0" smtClean="0">
                <a:solidFill>
                  <a:schemeClr val="tx1"/>
                </a:solidFill>
              </a:rPr>
              <a:t>Стр. 150 </a:t>
            </a:r>
          </a:p>
          <a:p>
            <a:pPr algn="ctr">
              <a:lnSpc>
                <a:spcPct val="80000"/>
              </a:lnSpc>
            </a:pPr>
            <a:r>
              <a:rPr lang="ru-RU" sz="1300" dirty="0" err="1" smtClean="0">
                <a:solidFill>
                  <a:schemeClr val="tx1"/>
                </a:solidFill>
              </a:rPr>
              <a:t>подр</a:t>
            </a:r>
            <a:r>
              <a:rPr lang="ru-RU" sz="1300" dirty="0" smtClean="0">
                <a:solidFill>
                  <a:schemeClr val="tx1"/>
                </a:solidFill>
              </a:rPr>
              <a:t>. 3.2.1 р. 3 СВ </a:t>
            </a:r>
          </a:p>
          <a:p>
            <a:pPr algn="ctr">
              <a:lnSpc>
                <a:spcPct val="80000"/>
              </a:lnSpc>
            </a:pPr>
            <a:r>
              <a:rPr lang="ru-RU" sz="1300" dirty="0" smtClean="0">
                <a:solidFill>
                  <a:schemeClr val="tx1"/>
                </a:solidFill>
              </a:rPr>
              <a:t>(база для исчисления СВ)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66927" y="1550535"/>
            <a:ext cx="2385621" cy="7200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300" dirty="0" smtClean="0">
                <a:solidFill>
                  <a:schemeClr val="tx1"/>
                </a:solidFill>
              </a:rPr>
              <a:t>Тариф СВ </a:t>
            </a:r>
          </a:p>
          <a:p>
            <a:pPr algn="ctr">
              <a:lnSpc>
                <a:spcPct val="80000"/>
              </a:lnSpc>
            </a:pPr>
            <a:r>
              <a:rPr lang="ru-RU" sz="1300" dirty="0" smtClean="0">
                <a:solidFill>
                  <a:schemeClr val="tx1"/>
                </a:solidFill>
              </a:rPr>
              <a:t>(соответствует коду </a:t>
            </a:r>
          </a:p>
          <a:p>
            <a:pPr algn="ctr">
              <a:lnSpc>
                <a:spcPct val="80000"/>
              </a:lnSpc>
            </a:pPr>
            <a:r>
              <a:rPr lang="ru-RU" sz="1300" dirty="0" smtClean="0">
                <a:solidFill>
                  <a:schemeClr val="tx1"/>
                </a:solidFill>
              </a:rPr>
              <a:t> стр. 130 </a:t>
            </a:r>
            <a:r>
              <a:rPr lang="ru-RU" sz="1300" dirty="0" err="1" smtClean="0">
                <a:solidFill>
                  <a:schemeClr val="tx1"/>
                </a:solidFill>
              </a:rPr>
              <a:t>подр</a:t>
            </a:r>
            <a:r>
              <a:rPr lang="ru-RU" sz="1300" dirty="0" smtClean="0">
                <a:solidFill>
                  <a:schemeClr val="tx1"/>
                </a:solidFill>
              </a:rPr>
              <a:t>. 3.2.1. р. 3 СВ)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96314" y="1563638"/>
            <a:ext cx="393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/>
              <a:t>=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40942" y="1633197"/>
            <a:ext cx="7630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/>
              <a:t> </a:t>
            </a:r>
            <a:r>
              <a:rPr lang="en-US" sz="2500" dirty="0" smtClean="0"/>
              <a:t>X</a:t>
            </a:r>
            <a:endParaRPr lang="ru-RU" sz="25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36045" y="2505733"/>
            <a:ext cx="2079771" cy="73368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300" dirty="0" smtClean="0">
                <a:solidFill>
                  <a:schemeClr val="tx1"/>
                </a:solidFill>
              </a:rPr>
              <a:t>Гр. 1 стр. 1 р. 1 СВ (общая сумма выплат нарастающим итогом)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83685" y="2525445"/>
            <a:ext cx="2315373" cy="71397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300" dirty="0" smtClean="0">
                <a:solidFill>
                  <a:schemeClr val="tx1"/>
                </a:solidFill>
              </a:rPr>
              <a:t>Гр. 2-4 стр. 030 </a:t>
            </a:r>
            <a:r>
              <a:rPr lang="ru-RU" sz="1300" dirty="0" err="1" smtClean="0">
                <a:solidFill>
                  <a:schemeClr val="tx1"/>
                </a:solidFill>
              </a:rPr>
              <a:t>подр</a:t>
            </a:r>
            <a:r>
              <a:rPr lang="ru-RU" sz="1300" dirty="0" smtClean="0">
                <a:solidFill>
                  <a:schemeClr val="tx1"/>
                </a:solidFill>
              </a:rPr>
              <a:t>. 1.1 прил. 1 р. 1СВ (сумма выплат за 3мес. Отчетного периода)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66927" y="2537006"/>
            <a:ext cx="2385622" cy="7024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300" dirty="0" smtClean="0">
                <a:solidFill>
                  <a:schemeClr val="tx1"/>
                </a:solidFill>
              </a:rPr>
              <a:t>∑ стр. 140 </a:t>
            </a:r>
            <a:r>
              <a:rPr lang="ru-RU" sz="1300" dirty="0" err="1" smtClean="0">
                <a:solidFill>
                  <a:schemeClr val="tx1"/>
                </a:solidFill>
              </a:rPr>
              <a:t>подр</a:t>
            </a:r>
            <a:r>
              <a:rPr lang="ru-RU" sz="1300" dirty="0" smtClean="0">
                <a:solidFill>
                  <a:schemeClr val="tx1"/>
                </a:solidFill>
              </a:rPr>
              <a:t>. 3.2.1 р. 3 СВ за предыдущие отчетные периоды по всем ФЛ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91420" y="2498011"/>
            <a:ext cx="3922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/>
              <a:t>=</a:t>
            </a:r>
            <a:endParaRPr lang="ru-RU" sz="3000" dirty="0"/>
          </a:p>
        </p:txBody>
      </p:sp>
      <p:sp>
        <p:nvSpPr>
          <p:cNvPr id="17" name="TextBox 16"/>
          <p:cNvSpPr txBox="1"/>
          <p:nvPr/>
        </p:nvSpPr>
        <p:spPr>
          <a:xfrm>
            <a:off x="5573338" y="2459279"/>
            <a:ext cx="7630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/>
              <a:t>+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420593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34926" y="375802"/>
            <a:ext cx="8075239" cy="5012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</a:t>
            </a:r>
            <a:r>
              <a:rPr lang="ru-RU" sz="3400" dirty="0" smtClean="0">
                <a:solidFill>
                  <a:prstClr val="black"/>
                </a:solidFill>
              </a:rPr>
              <a:t> </a:t>
            </a:r>
            <a:r>
              <a:rPr lang="ru-RU" sz="2000" b="1" dirty="0" smtClean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междокументное контрольное соотношение по 6-НДФЛ  и РСВ</a:t>
            </a:r>
            <a:br>
              <a:rPr lang="ru-RU" sz="2000" b="1" dirty="0" smtClean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(Письмо ФНС России от 23.03.2021 № БС-4-11/3759</a:t>
            </a:r>
            <a:r>
              <a:rPr lang="en-US" sz="1800" dirty="0" smtClean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@)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03487" y="4515965"/>
            <a:ext cx="503585" cy="395785"/>
          </a:xfrm>
        </p:spPr>
        <p:txBody>
          <a:bodyPr/>
          <a:lstStyle/>
          <a:p>
            <a:fld id="{264A33CF-D9D7-4F2E-AD83-2EC7DC596315}" type="slidenum">
              <a:rPr lang="ru-RU" altLang="ru-RU" sz="1200" smtClean="0">
                <a:solidFill>
                  <a:srgbClr val="FFFFFF"/>
                </a:solidFill>
              </a:rPr>
              <a:pPr/>
              <a:t>13</a:t>
            </a:fld>
            <a:endParaRPr lang="ru-RU" altLang="ru-RU" sz="1200" dirty="0">
              <a:solidFill>
                <a:srgbClr val="FFFFFF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 rot="10800000" flipV="1">
            <a:off x="822635" y="1371236"/>
            <a:ext cx="2304256" cy="8640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chemeClr val="tx1"/>
                </a:solidFill>
              </a:rPr>
              <a:t>Строка 112 Расчета 6-НДФЛ </a:t>
            </a:r>
            <a:r>
              <a:rPr lang="ru-RU" sz="1400" dirty="0" smtClean="0">
                <a:solidFill>
                  <a:schemeClr val="tx1"/>
                </a:solidFill>
              </a:rPr>
              <a:t>(доход по трудовым договорам)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39667" y="1371236"/>
            <a:ext cx="2176995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chemeClr val="tx1"/>
                </a:solidFill>
              </a:rPr>
              <a:t>Строка 113 Расчета 6-НДФЛ </a:t>
            </a:r>
            <a:r>
              <a:rPr lang="ru-RU" sz="1400" dirty="0" smtClean="0">
                <a:solidFill>
                  <a:schemeClr val="tx1"/>
                </a:solidFill>
              </a:rPr>
              <a:t>(доход по договорам ГПХ)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98840" y="1371236"/>
            <a:ext cx="2349624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chemeClr val="tx1"/>
                </a:solidFill>
              </a:rPr>
              <a:t>Строка 050 Приложения 1 к разделу 1 РСВ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(база для исчисления СВ)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98840" y="2715766"/>
            <a:ext cx="2016224" cy="914400"/>
          </a:xfrm>
          <a:prstGeom prst="rect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Занижена сумма начисленного дохода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6253" y="1449341"/>
            <a:ext cx="5821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+</a:t>
            </a:r>
            <a:endParaRPr lang="ru-RU" sz="4000" dirty="0"/>
          </a:p>
        </p:txBody>
      </p:sp>
      <p:sp>
        <p:nvSpPr>
          <p:cNvPr id="13" name="TextBox 12"/>
          <p:cNvSpPr txBox="1"/>
          <p:nvPr/>
        </p:nvSpPr>
        <p:spPr>
          <a:xfrm>
            <a:off x="5893296" y="1839566"/>
            <a:ext cx="601539" cy="117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90"/>
              </a:lnSpc>
            </a:pPr>
            <a:r>
              <a:rPr lang="en-US" sz="4000" dirty="0" smtClean="0"/>
              <a:t>&gt;</a:t>
            </a:r>
          </a:p>
          <a:p>
            <a:pPr>
              <a:lnSpc>
                <a:spcPts val="90"/>
              </a:lnSpc>
            </a:pPr>
            <a:r>
              <a:rPr lang="en-US" sz="4000" dirty="0"/>
              <a:t>_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27788" y="2715766"/>
            <a:ext cx="4320276" cy="914400"/>
          </a:xfrm>
          <a:prstGeom prst="rect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Если строка 112 + строка 113 6-НДФЛ </a:t>
            </a:r>
            <a:r>
              <a:rPr lang="en-US" sz="1600" dirty="0" smtClean="0">
                <a:solidFill>
                  <a:schemeClr val="tx1"/>
                </a:solidFill>
              </a:rPr>
              <a:t>&lt;</a:t>
            </a:r>
            <a:r>
              <a:rPr lang="ru-RU" sz="1600" dirty="0" smtClean="0">
                <a:solidFill>
                  <a:schemeClr val="tx1"/>
                </a:solidFill>
              </a:rPr>
              <a:t> строки 050приложения 1к разделу 1 РСВ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5512325" y="2715766"/>
            <a:ext cx="483530" cy="900670"/>
          </a:xfrm>
          <a:prstGeom prst="rightArrow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725774" y="3847340"/>
            <a:ext cx="87123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rgbClr val="FF0000"/>
                </a:solidFill>
              </a:rPr>
              <a:t>! </a:t>
            </a:r>
            <a:r>
              <a:rPr lang="ru-RU" sz="3000" b="1" dirty="0" smtClean="0"/>
              <a:t>- </a:t>
            </a:r>
            <a:r>
              <a:rPr lang="ru-RU" sz="1200" b="1" dirty="0" smtClean="0"/>
              <a:t>Применяется к 6-НДФЛ </a:t>
            </a:r>
            <a:r>
              <a:rPr lang="ru-RU" sz="1200" b="1" dirty="0"/>
              <a:t>по налоговому агенту </a:t>
            </a:r>
            <a:r>
              <a:rPr lang="ru-RU" sz="1200" b="1" dirty="0" smtClean="0"/>
              <a:t>за год в целом (с учетом обособленных подразделений)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399097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5" y="375802"/>
            <a:ext cx="7337192" cy="539764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Самостоятельный анализ </a:t>
            </a:r>
            <a:r>
              <a:rPr lang="ru-RU" sz="1800" b="1" dirty="0" smtClean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рисков</a:t>
            </a:r>
            <a:endParaRPr lang="ru-RU" sz="1800" b="1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45014" y="4623647"/>
            <a:ext cx="405409" cy="273844"/>
          </a:xfrm>
        </p:spPr>
        <p:txBody>
          <a:bodyPr/>
          <a:lstStyle/>
          <a:p>
            <a:fld id="{264A33CF-D9D7-4F2E-AD83-2EC7DC596315}" type="slidenum">
              <a:rPr lang="ru-RU" altLang="ru-RU" smtClean="0">
                <a:solidFill>
                  <a:srgbClr val="FFFFFF"/>
                </a:solidFill>
              </a:rPr>
              <a:pPr/>
              <a:t>14</a:t>
            </a:fld>
            <a:endParaRPr lang="ru-RU" altLang="ru-RU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927475"/>
            <a:ext cx="7848872" cy="769441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Выплата среднемесячной заработной платы на одного работника ниже среднего уровня по виду экономической деятельности в субъекте Российской Федерации является одним из общедоступных критериев рисков ведения хозяйственной деятельности налогоплательщиков, используемых налоговыми органами в процессе отбора объектов для проведения выездных налоговых проверок</a:t>
            </a:r>
            <a:endParaRPr lang="ru-RU" sz="1100" b="1" dirty="0"/>
          </a:p>
        </p:txBody>
      </p:sp>
      <p:sp>
        <p:nvSpPr>
          <p:cNvPr id="6" name="Стрелка вниз 5"/>
          <p:cNvSpPr/>
          <p:nvPr/>
        </p:nvSpPr>
        <p:spPr>
          <a:xfrm>
            <a:off x="3991555" y="1715105"/>
            <a:ext cx="1088881" cy="378408"/>
          </a:xfrm>
          <a:prstGeom prst="downArrow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2067694"/>
            <a:ext cx="7848872" cy="769441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100" b="1" dirty="0"/>
              <a:t>Самостоятельно проверить </a:t>
            </a:r>
            <a:r>
              <a:rPr lang="ru-RU" sz="1100" b="1" dirty="0" smtClean="0"/>
              <a:t>свою </a:t>
            </a:r>
            <a:r>
              <a:rPr lang="ru-RU" sz="1100" b="1" dirty="0"/>
              <a:t>компанию можно на сайте ФНС России в разделе «Прозрачный бизнес». Интерактивный сервис «Налоговый калькулятор по расчету налоговой нагрузки» позволяет онлайн оценит свои риски, сравнив налоговую нагрузку и уровень заработной платы по своей компании со средним значение по </a:t>
            </a:r>
            <a:r>
              <a:rPr lang="ru-RU" sz="1100" b="1" dirty="0" smtClean="0"/>
              <a:t>соответствующей </a:t>
            </a:r>
            <a:r>
              <a:rPr lang="ru-RU" sz="1100" b="1" dirty="0"/>
              <a:t>отрасли в соответствующем субъекте РФ.</a:t>
            </a:r>
          </a:p>
        </p:txBody>
      </p:sp>
      <p:pic>
        <p:nvPicPr>
          <p:cNvPr id="8" name="Рисунок 7"/>
          <p:cNvPicPr/>
          <p:nvPr/>
        </p:nvPicPr>
        <p:blipFill>
          <a:blip r:embed="rId2"/>
          <a:stretch>
            <a:fillRect/>
          </a:stretch>
        </p:blipFill>
        <p:spPr>
          <a:xfrm>
            <a:off x="611560" y="3096643"/>
            <a:ext cx="3744416" cy="1745679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3"/>
          <a:stretch>
            <a:fillRect/>
          </a:stretch>
        </p:blipFill>
        <p:spPr>
          <a:xfrm>
            <a:off x="4825008" y="3062960"/>
            <a:ext cx="3456383" cy="1779362"/>
          </a:xfrm>
          <a:prstGeom prst="rect">
            <a:avLst/>
          </a:prstGeom>
        </p:spPr>
      </p:pic>
      <p:sp>
        <p:nvSpPr>
          <p:cNvPr id="10" name="Стрелка вниз 9"/>
          <p:cNvSpPr/>
          <p:nvPr/>
        </p:nvSpPr>
        <p:spPr>
          <a:xfrm>
            <a:off x="1943708" y="2801507"/>
            <a:ext cx="1080120" cy="378408"/>
          </a:xfrm>
          <a:prstGeom prst="downArrow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6067635" y="2818777"/>
            <a:ext cx="971128" cy="378408"/>
          </a:xfrm>
          <a:prstGeom prst="downArrow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87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38344" y="6853536"/>
            <a:ext cx="1533220" cy="289847"/>
          </a:xfrm>
          <a:prstGeom prst="rect">
            <a:avLst/>
          </a:prstGeom>
        </p:spPr>
        <p:txBody>
          <a:bodyPr wrap="none" lIns="104162" tIns="52082" rIns="104162" bIns="52082">
            <a:spAutoFit/>
          </a:bodyPr>
          <a:lstStyle/>
          <a:p>
            <a:pPr algn="ctr" defTabSz="1016007">
              <a:defRPr/>
            </a:pPr>
            <a:r>
              <a:rPr lang="ru-RU" sz="1200" dirty="0">
                <a:solidFill>
                  <a:prstClr val="white"/>
                </a:solidFill>
                <a:cs typeface="Arial" pitchFamily="34" charset="0"/>
              </a:rPr>
              <a:t>30 января 2015 года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700807" y="2643766"/>
            <a:ext cx="7874827" cy="864095"/>
          </a:xfrm>
        </p:spPr>
        <p:txBody>
          <a:bodyPr rtlCol="0">
            <a:noAutofit/>
          </a:bodyPr>
          <a:lstStyle/>
          <a:p>
            <a:pPr lvl="0"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БЛАГОДАРЮ 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ЗА 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ВНИМАНИЕ!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67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428281"/>
            <a:ext cx="7704856" cy="4415583"/>
          </a:xfrm>
        </p:spPr>
        <p:txBody>
          <a:bodyPr>
            <a:normAutofit fontScale="25000" lnSpcReduction="20000"/>
          </a:bodyPr>
          <a:lstStyle/>
          <a:p>
            <a:pPr marL="0" algn="ctr" fontAlgn="ctr">
              <a:spcBef>
                <a:spcPts val="0"/>
              </a:spcBef>
            </a:pPr>
            <a:endParaRPr lang="ru-RU" sz="40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fontAlgn="ctr">
              <a:spcBef>
                <a:spcPts val="0"/>
              </a:spcBef>
            </a:pPr>
            <a:r>
              <a:rPr lang="ru-RU" sz="7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правовые акты внесшие изменения в 2022 году </a:t>
            </a:r>
          </a:p>
          <a:p>
            <a:pPr marL="0" algn="ctr" fontAlgn="ctr">
              <a:spcBef>
                <a:spcPts val="0"/>
              </a:spcBef>
            </a:pPr>
            <a:endParaRPr lang="ru-RU" sz="60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fontAlgn="ctr">
              <a:lnSpc>
                <a:spcPct val="120000"/>
              </a:lnSpc>
              <a:spcBef>
                <a:spcPts val="0"/>
              </a:spcBef>
              <a:tabLst>
                <a:tab pos="446088" algn="l"/>
              </a:tabLst>
            </a:pP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Федеральный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 01.04.2020 № 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102-ФЗ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внесении изменений в части первую и вторую НК РФ и отдельные законодательные акты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РФ» 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800" b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тариф СВ 15% по </a:t>
            </a:r>
            <a:r>
              <a:rPr lang="ru-RU" sz="4800" b="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СМСП.</a:t>
            </a:r>
            <a:endParaRPr lang="ru-RU" sz="4800" b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marL="0" algn="ctr" fontAlgn="ctr">
              <a:lnSpc>
                <a:spcPct val="120000"/>
              </a:lnSpc>
              <a:spcBef>
                <a:spcPts val="0"/>
              </a:spcBef>
              <a:tabLst>
                <a:tab pos="446088" algn="l"/>
              </a:tabLst>
            </a:pPr>
            <a:endParaRPr lang="ru-RU" b="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marL="0" algn="ctr" fontAlgn="ctr">
              <a:lnSpc>
                <a:spcPct val="120000"/>
              </a:lnSpc>
              <a:spcBef>
                <a:spcPts val="0"/>
              </a:spcBef>
              <a:tabLst>
                <a:tab pos="446088" algn="l"/>
              </a:tabLst>
            </a:pP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Федеральный закон от 15.10.2020 № 322-ФЗ «О внесении изменений в статью 430 части второй  НК РФ» -</a:t>
            </a:r>
            <a:r>
              <a:rPr lang="ru-RU" sz="4800" b="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фиксированные размеры СВ для ИП.</a:t>
            </a:r>
          </a:p>
          <a:p>
            <a:pPr marL="0" algn="ctr" fontAlgn="ctr">
              <a:lnSpc>
                <a:spcPct val="120000"/>
              </a:lnSpc>
              <a:spcBef>
                <a:spcPts val="0"/>
              </a:spcBef>
              <a:tabLst>
                <a:tab pos="446088" algn="l"/>
              </a:tabLst>
            </a:pPr>
            <a:endParaRPr lang="ru-RU" b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fontAlgn="ctr">
              <a:lnSpc>
                <a:spcPct val="120000"/>
              </a:lnSpc>
              <a:spcBef>
                <a:spcPts val="0"/>
              </a:spcBef>
              <a:tabLst>
                <a:tab pos="446088" algn="l"/>
              </a:tabLst>
            </a:pP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Постановление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РФ от 16.11.2021 №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1951 «О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предельной величине базы для исчисления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обязательное социальное страхование на случай временной нетрудоспособности и в связи с материнством и на обязательное пенсионное страхование с 1 января 2022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года».</a:t>
            </a:r>
          </a:p>
          <a:p>
            <a:pPr marL="0" algn="ctr" fontAlgn="ctr">
              <a:lnSpc>
                <a:spcPct val="120000"/>
              </a:lnSpc>
              <a:spcBef>
                <a:spcPts val="0"/>
              </a:spcBef>
              <a:tabLst>
                <a:tab pos="446088" algn="l"/>
              </a:tabLst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fontAlgn="ctr">
              <a:lnSpc>
                <a:spcPct val="120000"/>
              </a:lnSpc>
              <a:spcBef>
                <a:spcPts val="0"/>
              </a:spcBef>
              <a:tabLst>
                <a:tab pos="446088" algn="l"/>
              </a:tabLst>
            </a:pP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Приказ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ФНС России от 28.09.2021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ЕД-7-11/844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 «О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 изменений в приложения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№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и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к приказу ФНС России от 10.09.2015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ММВ-7-11/387@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кодов видов доходов и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вычетов».</a:t>
            </a:r>
          </a:p>
          <a:p>
            <a:pPr marL="0" algn="ctr" fontAlgn="ctr">
              <a:lnSpc>
                <a:spcPct val="120000"/>
              </a:lnSpc>
              <a:spcBef>
                <a:spcPts val="0"/>
              </a:spcBef>
              <a:tabLst>
                <a:tab pos="446088" algn="l"/>
              </a:tabLst>
            </a:pP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fontAlgn="ctr">
              <a:lnSpc>
                <a:spcPct val="120000"/>
              </a:lnSpc>
              <a:spcBef>
                <a:spcPts val="0"/>
              </a:spcBef>
              <a:tabLst>
                <a:tab pos="446088" algn="l"/>
              </a:tabLst>
            </a:pP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ФНС России от 28.09.2021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ЕД-7-11/845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 «О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 изменений в приложения к приказу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ФНС России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15.10.2020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ЕД-7-11/753@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формы расчета сумм налога на доходы физических лиц, исчисленных и удержанных налоговым агентом (форма 6-НДФЛ), порядка ее заполнения и представления, формата представления расчета сумм налога на доходы физических лиц, исчисленных и удержанных налоговым агентом, в электронной форме, а также формы справки о полученных физическим лицом доходах и удержанных суммах налога на доходы физических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лиц».</a:t>
            </a:r>
            <a:endParaRPr lang="ru-RU" sz="4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fontAlgn="ctr">
              <a:lnSpc>
                <a:spcPct val="120000"/>
              </a:lnSpc>
              <a:spcBef>
                <a:spcPts val="0"/>
              </a:spcBef>
              <a:tabLst>
                <a:tab pos="446088" algn="l"/>
              </a:tabLst>
            </a:pPr>
            <a:endParaRPr lang="en-US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fontAlgn="ctr">
              <a:lnSpc>
                <a:spcPct val="120000"/>
              </a:lnSpc>
              <a:spcBef>
                <a:spcPts val="0"/>
              </a:spcBef>
              <a:tabLst>
                <a:tab pos="446088" algn="l"/>
              </a:tabLst>
            </a:pP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ФНС России от 06.10.2021 № ЕД-7-11/875@ «Об утверждении формы расчета по СВ, порядка ее заполнения, а также формата представления расчета по СВ в электронной форме».</a:t>
            </a:r>
          </a:p>
          <a:p>
            <a:endParaRPr lang="ru-RU" sz="6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60432" y="4570020"/>
            <a:ext cx="288032" cy="273844"/>
          </a:xfrm>
        </p:spPr>
        <p:txBody>
          <a:bodyPr/>
          <a:lstStyle/>
          <a:p>
            <a:pPr algn="ctr"/>
            <a:fld id="{264A33CF-D9D7-4F2E-AD83-2EC7DC596315}" type="slidenum">
              <a:rPr lang="ru-RU" altLang="ru-RU" smtClean="0">
                <a:solidFill>
                  <a:srgbClr val="FFFFFF"/>
                </a:solidFill>
              </a:rPr>
              <a:pPr algn="ctr"/>
              <a:t>2</a:t>
            </a:fld>
            <a:endParaRPr lang="ru-RU" alt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375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5" y="375802"/>
            <a:ext cx="7337192" cy="539764"/>
          </a:xfrm>
        </p:spPr>
        <p:txBody>
          <a:bodyPr>
            <a:normAutofit fontScale="90000"/>
          </a:bodyPr>
          <a:lstStyle/>
          <a:p>
            <a:r>
              <a:rPr lang="ru-RU" altLang="ru-RU" sz="18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Расчетов 6-НДФЛ и справок о доходах и суммах</a:t>
            </a:r>
            <a:br>
              <a:rPr lang="ru-RU" altLang="ru-RU" sz="18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налога физических лиц за 2021 год</a:t>
            </a:r>
            <a:endParaRPr lang="ru-RU" sz="1800" b="1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61566" y="4653276"/>
            <a:ext cx="442392" cy="273844"/>
          </a:xfrm>
        </p:spPr>
        <p:txBody>
          <a:bodyPr/>
          <a:lstStyle/>
          <a:p>
            <a:fld id="{264A33CF-D9D7-4F2E-AD83-2EC7DC596315}" type="slidenum">
              <a:rPr lang="ru-RU" altLang="ru-RU" smtClean="0">
                <a:solidFill>
                  <a:srgbClr val="FFFFFF"/>
                </a:solidFill>
              </a:rPr>
              <a:pPr/>
              <a:t>3</a:t>
            </a:fld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63470" y="1071885"/>
            <a:ext cx="3744416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с </a:t>
            </a:r>
            <a:r>
              <a:rPr lang="en-US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квартала 2021 года налоговые агенты представляют Расчеты 6-НДФЛ по новой форме (КНД 1151100)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54759" y="2271954"/>
            <a:ext cx="3744416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Справки о доходах и суммах налога физических лиц за 20</a:t>
            </a:r>
            <a:r>
              <a:rPr lang="en-US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ru-RU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 представляются в составе Расчета 6-НДФЛ</a:t>
            </a:r>
            <a:endParaRPr lang="ru-RU" sz="1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54759" y="3449160"/>
            <a:ext cx="3744416" cy="1066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 о невозможности удержания налога, о суммах дохода, с которого не удержан налог, и сумме неудержанного налога на доходы физических лиц в соответствии с </a:t>
            </a:r>
            <a:r>
              <a:rPr lang="ru-RU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пунктом 5 статьи 226</a:t>
            </a:r>
            <a:r>
              <a:rPr lang="ru-RU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НК РФ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697270" y="3449160"/>
            <a:ext cx="2664296" cy="1066800"/>
          </a:xfrm>
          <a:prstGeom prst="roundRect">
            <a:avLst/>
          </a:prstGeom>
          <a:solidFill>
            <a:srgbClr val="D8ECCB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№ 1 к расчету </a:t>
            </a:r>
            <a:r>
              <a:rPr lang="ru-RU" sz="14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«Справка </a:t>
            </a:r>
            <a:r>
              <a:rPr lang="ru-RU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доходах и суммах налога физического </a:t>
            </a:r>
            <a:r>
              <a:rPr lang="ru-RU" sz="14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лица»  </a:t>
            </a:r>
            <a:r>
              <a:rPr lang="ru-RU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(Раздел 4)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697270" y="2260522"/>
            <a:ext cx="2664296" cy="914400"/>
          </a:xfrm>
          <a:prstGeom prst="roundRect">
            <a:avLst/>
          </a:prstGeom>
          <a:solidFill>
            <a:srgbClr val="D8ECCB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№ 1 к расчету </a:t>
            </a:r>
            <a:r>
              <a:rPr lang="ru-RU" sz="14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«Справка </a:t>
            </a:r>
            <a:r>
              <a:rPr lang="ru-RU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доходах и суммах налога физического </a:t>
            </a:r>
            <a:r>
              <a:rPr lang="ru-RU" sz="14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лица»</a:t>
            </a:r>
            <a:endParaRPr lang="ru-RU" sz="14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697270" y="1071885"/>
            <a:ext cx="2664296" cy="914400"/>
          </a:xfrm>
          <a:prstGeom prst="roundRect">
            <a:avLst/>
          </a:prstGeom>
          <a:solidFill>
            <a:srgbClr val="D8ECCB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ФНС России от 15.10.2020 № ЕД-7-11/753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4950550" y="1179327"/>
            <a:ext cx="504056" cy="699516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4950550" y="2379396"/>
            <a:ext cx="504056" cy="699516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4980493" y="3632802"/>
            <a:ext cx="504056" cy="699516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025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411510"/>
            <a:ext cx="7632848" cy="576064"/>
          </a:xfrm>
        </p:spPr>
        <p:txBody>
          <a:bodyPr>
            <a:noAutofit/>
          </a:bodyPr>
          <a:lstStyle/>
          <a:p>
            <a:r>
              <a:rPr lang="ru-RU" altLang="ru-RU" sz="16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уточненных (корректировочных) Расчетов 6-НДФЛ за 2021 год</a:t>
            </a:r>
            <a:br>
              <a:rPr lang="ru-RU" altLang="ru-RU" sz="16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17407" y="4608424"/>
            <a:ext cx="370384" cy="273844"/>
          </a:xfrm>
        </p:spPr>
        <p:txBody>
          <a:bodyPr/>
          <a:lstStyle/>
          <a:p>
            <a:fld id="{264A33CF-D9D7-4F2E-AD83-2EC7DC596315}" type="slidenum">
              <a:rPr lang="ru-RU" altLang="ru-RU" smtClean="0">
                <a:solidFill>
                  <a:srgbClr val="FFFFFF"/>
                </a:solidFill>
              </a:rPr>
              <a:pPr/>
              <a:t>4</a:t>
            </a:fld>
            <a:endParaRPr lang="ru-RU" altLang="ru-RU" dirty="0">
              <a:solidFill>
                <a:srgbClr val="FFFFFF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27584" y="850422"/>
            <a:ext cx="4392488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15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Расчеты 6-НДФЛ за 2021 год представляются 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15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формату версии 5.02</a:t>
            </a:r>
            <a:endParaRPr lang="ru-RU" sz="15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55576" y="2152299"/>
            <a:ext cx="4464496" cy="149957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Уточнения (корректировки) данных Расчета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6-НДФЛ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Первичный расчет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«0 - -»;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Уточненный расчет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«1 - -», «2 - -» и т.д.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допускается заполнение номера корректировки по уточненному Расчету без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ранее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представленного первичного Расчета</a:t>
            </a:r>
            <a:endParaRPr lang="ru-RU" sz="14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0325" y="3830945"/>
            <a:ext cx="4392488" cy="104505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Уточнения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(корректировки) данных Справок: первичная справка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«00»;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корректирующая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«01», «02» и т.д.;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Аннулирующая справка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«99».</a:t>
            </a:r>
          </a:p>
          <a:p>
            <a:pPr>
              <a:defRPr/>
            </a:pPr>
            <a:r>
              <a:rPr lang="ru-RU" dirty="0">
                <a:solidFill>
                  <a:schemeClr val="tx1"/>
                </a:solidFill>
              </a:rPr>
              <a:t> </a:t>
            </a:r>
            <a:endParaRPr lang="ru-RU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05189" y="3651870"/>
            <a:ext cx="2411227" cy="122413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Требуется представление уточненного Расчета с корректирующими Справками. </a:t>
            </a:r>
            <a:r>
              <a:rPr lang="ru-RU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Справки, не требующие уточнения, не представляются.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903111" y="1988285"/>
            <a:ext cx="2411227" cy="151216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6.4 Раздела 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№2 Приказа ФНС России от 15.10.2020 </a:t>
            </a:r>
            <a:b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ЕД-7-11/753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Требуется представление уточненного Расчета. При этом Справки не представляются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78654" y="850422"/>
            <a:ext cx="2664296" cy="914399"/>
          </a:xfrm>
          <a:prstGeom prst="roundRect">
            <a:avLst/>
          </a:prstGeom>
          <a:solidFill>
            <a:srgbClr val="D8ECCB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№ 3               Приказ ФНС России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15.10.2020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ЕД-7-11/753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2483768" y="1804856"/>
            <a:ext cx="1080120" cy="334846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5292080" y="2427100"/>
            <a:ext cx="486788" cy="949967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5315607" y="3795379"/>
            <a:ext cx="486788" cy="949967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860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5" y="375801"/>
            <a:ext cx="7337192" cy="68378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16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заполнения и способы выдачи </a:t>
            </a:r>
            <a:br>
              <a:rPr lang="ru-RU" sz="16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справки о доходах и суммах налога физического лица за 2021 год</a:t>
            </a:r>
            <a:br>
              <a:rPr lang="ru-RU" sz="16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88424" y="4616665"/>
            <a:ext cx="370384" cy="273844"/>
          </a:xfrm>
        </p:spPr>
        <p:txBody>
          <a:bodyPr/>
          <a:lstStyle/>
          <a:p>
            <a:fld id="{264A33CF-D9D7-4F2E-AD83-2EC7DC596315}" type="slidenum">
              <a:rPr lang="ru-RU" altLang="ru-RU" smtClean="0">
                <a:solidFill>
                  <a:srgbClr val="FFFFFF"/>
                </a:solidFill>
              </a:rPr>
              <a:pPr/>
              <a:t>5</a:t>
            </a:fld>
            <a:endParaRPr lang="ru-RU" altLang="ru-RU" dirty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066410"/>
            <a:ext cx="4032448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агенты по заявлению физического лица выдают по утвержденной форме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справку о доходах и суммах налога физического лица за 2021 год (п.3 ст. 230 НК РФ)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38800" y="1059582"/>
            <a:ext cx="2677616" cy="921228"/>
          </a:xfrm>
          <a:prstGeom prst="rect">
            <a:avLst/>
          </a:prstGeom>
          <a:solidFill>
            <a:srgbClr val="D8ECCB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№ 4               Приказ ФНС России от 15.10.2020 № ЕД-7-11/753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2931789"/>
            <a:ext cx="5823887" cy="51618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Налоговые агенты самостоятельно определяют: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04328" y="4045980"/>
            <a:ext cx="2653880" cy="83664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5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заполнения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5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Справки о доходах и суммах налога физического лица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47864" y="2139702"/>
            <a:ext cx="4968552" cy="5189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defRPr/>
            </a:pPr>
            <a:r>
              <a:rPr lang="ru-RU" i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 порядка заполнения Справки и способа выдачи  главой 23 Налогового кодекса РФ не </a:t>
            </a:r>
            <a:r>
              <a:rPr lang="ru-RU" sz="1400" i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предусмотрено </a:t>
            </a:r>
            <a:endParaRPr lang="ru-RU" sz="1400" b="1" i="1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1230" y="4045980"/>
            <a:ext cx="2673057" cy="84634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5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выдачи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5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Справки о доходах и суммах налога физического лица 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2087743" y="2074222"/>
            <a:ext cx="654856" cy="649892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2103840" y="3507853"/>
            <a:ext cx="654856" cy="478249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5311372" y="3507853"/>
            <a:ext cx="654856" cy="478249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303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5" y="375802"/>
            <a:ext cx="7337192" cy="8277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6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</a:t>
            </a:r>
            <a:r>
              <a:rPr lang="ru-RU" sz="16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соотношения</a:t>
            </a:r>
            <a:r>
              <a:rPr lang="ru-RU" sz="16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показателей </a:t>
            </a:r>
            <a:r>
              <a:rPr lang="ru-RU" sz="1600" b="1" dirty="0" smtClean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16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расчета </a:t>
            </a:r>
            <a:r>
              <a:rPr lang="ru-RU" sz="1600" b="1" dirty="0" smtClean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6-НДФЛ </a:t>
            </a:r>
            <a:r>
              <a:rPr lang="ru-RU" sz="16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2021 года </a:t>
            </a:r>
            <a:r>
              <a:rPr lang="ru-RU" sz="1600" b="1" dirty="0" smtClean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(Письмо ФНС России от 23.03.2021 № БС-4-11/3759</a:t>
            </a:r>
            <a:r>
              <a:rPr lang="ru-RU" sz="1600" b="1" dirty="0" smtClean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@)</a:t>
            </a:r>
            <a:r>
              <a:rPr lang="ru-RU" sz="16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60432" y="4587974"/>
            <a:ext cx="370385" cy="273844"/>
          </a:xfrm>
        </p:spPr>
        <p:txBody>
          <a:bodyPr/>
          <a:lstStyle/>
          <a:p>
            <a:fld id="{264A33CF-D9D7-4F2E-AD83-2EC7DC596315}" type="slidenum">
              <a:rPr lang="ru-RU" altLang="ru-RU" smtClean="0">
                <a:solidFill>
                  <a:srgbClr val="FFFFFF"/>
                </a:solidFill>
              </a:rPr>
              <a:pPr/>
              <a:t>6</a:t>
            </a:fld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9" y="3031904"/>
            <a:ext cx="2232248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Междокументные контрольные соотношения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23928" y="2517728"/>
            <a:ext cx="4392488" cy="172819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п.2.1 -2.2.Карточка расчетов с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бюджетом;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п.3.1. - Расчет по страховым взносам;</a:t>
            </a:r>
          </a:p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п.4.1, п.4.4 - ИР Патент;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п.4.2 - ИР Сведения об имущественном вычете;</a:t>
            </a:r>
          </a:p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п.4.3 - ИР Сведения о социальном вычете;</a:t>
            </a:r>
          </a:p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п.5.1 - Банковские счета.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3569" y="1430474"/>
            <a:ext cx="2232248" cy="84239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Внутридокументные контрольные соотношения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23928" y="1275606"/>
            <a:ext cx="3816424" cy="88997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заработная плата &gt; = средняя заработная плата в субъекте Российской Федерации по соответствующей отрасли экономики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3059832" y="1478279"/>
            <a:ext cx="648072" cy="687306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3059832" y="3115713"/>
            <a:ext cx="648072" cy="687306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221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5" y="375803"/>
            <a:ext cx="7337192" cy="323740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ru-RU" sz="17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Отражение выплаты доходов в расчете 6-НДФЛ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59047" y="4645542"/>
            <a:ext cx="442392" cy="273844"/>
          </a:xfrm>
        </p:spPr>
        <p:txBody>
          <a:bodyPr/>
          <a:lstStyle/>
          <a:p>
            <a:fld id="{264A33CF-D9D7-4F2E-AD83-2EC7DC596315}" type="slidenum">
              <a:rPr lang="ru-RU" altLang="ru-RU" smtClean="0">
                <a:solidFill>
                  <a:srgbClr val="FFFFFF"/>
                </a:solidFill>
              </a:rPr>
              <a:pPr/>
              <a:t>7</a:t>
            </a:fld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0435" y="724661"/>
            <a:ext cx="3456384" cy="410098"/>
          </a:xfrm>
          <a:prstGeom prst="rect">
            <a:avLst/>
          </a:prstGeom>
          <a:solidFill>
            <a:srgbClr val="D8ECCB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Расчет 6-НДФЛ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99592" y="1569681"/>
            <a:ext cx="3888432" cy="61591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</a:t>
            </a:r>
          </a:p>
          <a:p>
            <a:pPr algn="ctr">
              <a:defRPr/>
            </a:pPr>
            <a:r>
              <a:rPr lang="ru-RU" sz="1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отражаются выплаты за последние три месяца отчетного </a:t>
            </a:r>
            <a:r>
              <a:rPr lang="ru-RU" sz="12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периода  </a:t>
            </a:r>
            <a:r>
              <a:rPr lang="ru-RU" sz="1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(периода представления)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4048" y="1535020"/>
            <a:ext cx="3653375" cy="63354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defRPr/>
            </a:pPr>
            <a:endParaRPr lang="ru-RU" sz="120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  <a:defRPr/>
            </a:pPr>
            <a:endParaRPr lang="ru-RU" sz="12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2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</a:t>
            </a:r>
          </a:p>
          <a:p>
            <a:pPr algn="ctr">
              <a:defRPr/>
            </a:pPr>
            <a:r>
              <a:rPr lang="ru-RU" sz="12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заполняется </a:t>
            </a:r>
            <a:r>
              <a:rPr lang="ru-RU" sz="1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нарастающим итогом за первый квартал, полугодие, девять месяцев и год</a:t>
            </a:r>
            <a:endParaRPr lang="ru-RU" sz="12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  <a:defRPr/>
            </a:pPr>
            <a:endParaRPr lang="ru-RU" sz="12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95636" y="2283718"/>
            <a:ext cx="6984775" cy="43204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выплата дохода производится в одном периоде представления, а  срок перечисления НДФЛ попадает в другой период представления, то  доход отражается в этом «другом» периоде .</a:t>
            </a:r>
          </a:p>
        </p:txBody>
      </p:sp>
      <p:sp>
        <p:nvSpPr>
          <p:cNvPr id="21" name="Штриховая стрелка вправо 20"/>
          <p:cNvSpPr/>
          <p:nvPr/>
        </p:nvSpPr>
        <p:spPr>
          <a:xfrm rot="5400000">
            <a:off x="3147714" y="1040926"/>
            <a:ext cx="378190" cy="601128"/>
          </a:xfrm>
          <a:prstGeom prst="stripedRightArrow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триховая стрелка вправо 21"/>
          <p:cNvSpPr/>
          <p:nvPr/>
        </p:nvSpPr>
        <p:spPr>
          <a:xfrm rot="5400000">
            <a:off x="5694943" y="1046309"/>
            <a:ext cx="360336" cy="576064"/>
          </a:xfrm>
          <a:prstGeom prst="stripedRightArrow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67544" y="3047995"/>
            <a:ext cx="7891503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обоих разделах нужно отражать КБК (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поле 010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раздела 1 и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поле 105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раздела 2).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 обобщенных показателях необходимо указывать суммы дохода, начисленных по трудовым договорам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(поле 112)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 ГПД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(поле 113)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излишне удержанную сумму налога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(поле 180)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 разделе 1 отражают только срок перечисления налога и его сумму (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поля 021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022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дату фактического получения дохода, дату удержания налога и сумму фактически полученного дохода указывать уже не надо.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 отдельные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поля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раздела 1 отведены для того, чтобы отражать суммы НДФЛ, возращенные в последние 3 месяца отчетного периода, с расшифровкой по датам возврата.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 обновленном разд. 2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указывают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сведения в разрезе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вида доходов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ставок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Добавлены новые строки: 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061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для базы по ставке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13%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062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для базы по ставке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15%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063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для базы по иным ставкам; 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081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для налога по ставке 15%.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Прибыль КИК отражают в общих строках для доходов, а не отдельно.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378915" y="2679544"/>
            <a:ext cx="2496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изменения: </a:t>
            </a:r>
          </a:p>
        </p:txBody>
      </p:sp>
    </p:spTree>
    <p:extLst>
      <p:ext uri="{BB962C8B-B14F-4D97-AF65-F5344CB8AC3E}">
        <p14:creationId xmlns:p14="http://schemas.microsoft.com/office/powerpoint/2010/main" val="1372552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639681"/>
            <a:ext cx="8486599" cy="32374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Предельная величина базы  для исчисления СВ на ФСС и ОПС на 2022 год</a:t>
            </a:r>
            <a:endParaRPr lang="ru-RU" sz="17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532440" y="4600246"/>
            <a:ext cx="248488" cy="381125"/>
          </a:xfrm>
        </p:spPr>
        <p:txBody>
          <a:bodyPr/>
          <a:lstStyle/>
          <a:p>
            <a:fld id="{264A33CF-D9D7-4F2E-AD83-2EC7DC596315}" type="slidenum">
              <a:rPr lang="ru-RU" altLang="ru-RU" sz="1200" smtClean="0">
                <a:solidFill>
                  <a:srgbClr val="FFFFFF"/>
                </a:solidFill>
              </a:rPr>
              <a:pPr/>
              <a:t>8</a:t>
            </a:fld>
            <a:endParaRPr lang="ru-RU" altLang="ru-RU" sz="1200" dirty="0">
              <a:solidFill>
                <a:srgbClr val="FFFFFF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744211"/>
              </p:ext>
            </p:extLst>
          </p:nvPr>
        </p:nvGraphicFramePr>
        <p:xfrm>
          <a:off x="827584" y="2651278"/>
          <a:ext cx="7344816" cy="1647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8552">
                  <a:extLst>
                    <a:ext uri="{9D8B030D-6E8A-4147-A177-3AD203B41FA5}">
                      <a16:colId xmlns:a16="http://schemas.microsoft.com/office/drawing/2014/main" xmlns="" val="823018101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xmlns="" val="1312217349"/>
                    </a:ext>
                  </a:extLst>
                </a:gridCol>
              </a:tblGrid>
              <a:tr h="712560"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обязательное пенсионное</a:t>
                      </a:r>
                      <a:r>
                        <a:rPr lang="ru-RU" sz="1600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страхование </a:t>
                      </a:r>
                      <a:endParaRPr lang="ru-RU" sz="16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1 565 000 рублей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84997883"/>
                  </a:ext>
                </a:extLst>
              </a:tr>
              <a:tr h="935135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 обязательное социальное страхование на случай временной нетрудоспособности</a:t>
                      </a:r>
                      <a:r>
                        <a:rPr lang="ru-RU" sz="16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1 032 000 рублей</a:t>
                      </a:r>
                      <a:endParaRPr lang="ru-RU" sz="16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4785867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27585" y="1343973"/>
            <a:ext cx="734481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Постановление Правительства РФ от 16.11.2021 № 1951 «О предельной величине базы для исчисления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СВ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 обязательное социальное страхование на случай временной нетрудоспособности и в связи с материнством и на обязательное пенсионное страхование с 1 января 2022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года»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71610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5879" y="477811"/>
            <a:ext cx="8486599" cy="32374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Фиксированные страховые взносы на 2022 год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532440" y="4587974"/>
            <a:ext cx="261392" cy="381125"/>
          </a:xfrm>
        </p:spPr>
        <p:txBody>
          <a:bodyPr/>
          <a:lstStyle/>
          <a:p>
            <a:fld id="{264A33CF-D9D7-4F2E-AD83-2EC7DC596315}" type="slidenum">
              <a:rPr lang="ru-RU" altLang="ru-RU" sz="1200" smtClean="0">
                <a:solidFill>
                  <a:srgbClr val="FFFFFF"/>
                </a:solidFill>
              </a:rPr>
              <a:pPr/>
              <a:t>9</a:t>
            </a:fld>
            <a:endParaRPr lang="ru-RU" altLang="ru-RU" sz="1200" dirty="0">
              <a:solidFill>
                <a:srgbClr val="FFFFFF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827584" y="1635647"/>
          <a:ext cx="7560840" cy="29945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>
                  <a:extLst>
                    <a:ext uri="{9D8B030D-6E8A-4147-A177-3AD203B41FA5}">
                      <a16:colId xmlns:a16="http://schemas.microsoft.com/office/drawing/2014/main" xmlns="" val="823018101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xmlns="" val="1312217349"/>
                    </a:ext>
                  </a:extLst>
                </a:gridCol>
              </a:tblGrid>
              <a:tr h="505865"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обязательное пенсионное</a:t>
                      </a:r>
                      <a:r>
                        <a:rPr lang="ru-RU" sz="150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страхование </a:t>
                      </a:r>
                      <a:endParaRPr lang="ru-RU" sz="150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34 445</a:t>
                      </a:r>
                      <a:r>
                        <a:rPr lang="ru-RU" sz="17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рублей</a:t>
                      </a:r>
                      <a:endParaRPr lang="ru-RU" sz="17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84997883"/>
                  </a:ext>
                </a:extLst>
              </a:tr>
              <a:tr h="576116">
                <a:tc>
                  <a:txBody>
                    <a:bodyPr/>
                    <a:lstStyle/>
                    <a:p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 обязательное медицинское страхование</a:t>
                      </a:r>
                      <a:r>
                        <a:rPr lang="ru-RU" sz="15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5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7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8 766 рублей</a:t>
                      </a:r>
                      <a:endParaRPr lang="ru-RU" sz="17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4785867"/>
                  </a:ext>
                </a:extLst>
              </a:tr>
              <a:tr h="826485">
                <a:tc>
                  <a:txBody>
                    <a:bodyPr/>
                    <a:lstStyle/>
                    <a:p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Дополнительная плата на обязательное</a:t>
                      </a:r>
                      <a:r>
                        <a:rPr lang="ru-RU" sz="15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br>
                        <a:rPr lang="ru-RU" sz="15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пенсионное страхование, если доходы за год превысили 300 000 рублей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7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34 445 + плюс 1,0 процент</a:t>
                      </a:r>
                    </a:p>
                    <a:p>
                      <a:pPr marL="0" algn="ctr" defTabSz="914400" rtl="0" eaLnBrk="1" latinLnBrk="0" hangingPunct="1"/>
                      <a:endParaRPr lang="ru-RU" sz="17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/>
                      <a:endParaRPr lang="ru-RU" sz="17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56353387"/>
                  </a:ext>
                </a:extLst>
              </a:tr>
              <a:tr h="1043863">
                <a:tc gridSpan="2">
                  <a:txBody>
                    <a:bodyPr/>
                    <a:lstStyle/>
                    <a:p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Размер страховых взносов на обязательное пенсионное страхование за 2022 год не может быть более восьмикратного фиксированного размера страховых взносов на обязательное пенсионное страхование (275 560 руб.)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8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15901113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11560" y="915566"/>
            <a:ext cx="7992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пунктом 1 статьи 430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НК РФ установлен размер фиксированных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страховых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взносов для ИП на 2022 год: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9472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esent_FNS2012_16-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широкий слайд_тема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5692</TotalTime>
  <Words>1351</Words>
  <Application>Microsoft Office PowerPoint</Application>
  <PresentationFormat>Экран (16:9)</PresentationFormat>
  <Paragraphs>173</Paragraphs>
  <Slides>15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Тема Office</vt:lpstr>
      <vt:lpstr>Present_FNS2012_16-9</vt:lpstr>
      <vt:lpstr>широкий слайд_тема</vt:lpstr>
      <vt:lpstr> Актуальные вопросы по администрированию страховых взносов и НДФЛ. Особенности заполнения отчетности 6-НДФЛ и РСВ.</vt:lpstr>
      <vt:lpstr>Презентация PowerPoint</vt:lpstr>
      <vt:lpstr>Представление Расчетов 6-НДФЛ и справок о доходах и суммах налога физических лиц за 2021 год</vt:lpstr>
      <vt:lpstr>Представление уточненных (корректировочных) Расчетов 6-НДФЛ за 2021 год </vt:lpstr>
      <vt:lpstr>Порядок заполнения и способы выдачи  справки о доходах и суммах налога физического лица за 2021 год </vt:lpstr>
      <vt:lpstr>Контрольные соотношения показателей формы расчета 6-НДФЛ с 2021 года  (Письмо ФНС России от 23.03.2021 № БС-4-11/3759@) </vt:lpstr>
      <vt:lpstr>Отражение выплаты доходов в расчете 6-НДФЛ</vt:lpstr>
      <vt:lpstr> Предельная величина базы  для исчисления СВ на ФСС и ОПС на 2022 год</vt:lpstr>
      <vt:lpstr> Фиксированные страховые взносы на 2022 год</vt:lpstr>
      <vt:lpstr>  Применение пониженных тарифов СВ субъектами МСП  Федеральный закон от 01.04.2020 № 102-ФЗ «О внесении изменений в части первую  и вторую НК РФ и отдельные законодательные акты Российской Федерации» </vt:lpstr>
      <vt:lpstr>Изменение форм отчетности по страховым взносам  с 1 квартала 2022 года</vt:lpstr>
      <vt:lpstr>Основные внутридокументные контрольные соотношения к РСВ</vt:lpstr>
      <vt:lpstr>Основное междокументное контрольное соотношение по 6-НДФЛ  и РСВ (Письмо ФНС России от 23.03.2021 № БС-4-11/3759@)</vt:lpstr>
      <vt:lpstr>Самостоятельный анализ рисков</vt:lpstr>
      <vt:lpstr>БЛАГОДАРЮ  ЗА  ВНИМАНИЕ!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Сальников Дмитрий Сергеевич</dc:creator>
  <cp:lastModifiedBy>Зорина Виктория Александровна</cp:lastModifiedBy>
  <cp:revision>655</cp:revision>
  <cp:lastPrinted>2022-02-08T17:33:12Z</cp:lastPrinted>
  <dcterms:created xsi:type="dcterms:W3CDTF">2017-11-01T10:41:22Z</dcterms:created>
  <dcterms:modified xsi:type="dcterms:W3CDTF">2022-02-08T17:33:17Z</dcterms:modified>
</cp:coreProperties>
</file>